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87" r:id="rId3"/>
    <p:sldId id="389" r:id="rId4"/>
    <p:sldId id="390" r:id="rId5"/>
    <p:sldId id="352" r:id="rId6"/>
    <p:sldId id="357" r:id="rId7"/>
    <p:sldId id="488" r:id="rId8"/>
    <p:sldId id="461" r:id="rId9"/>
    <p:sldId id="403" r:id="rId10"/>
    <p:sldId id="406" r:id="rId11"/>
    <p:sldId id="482" r:id="rId12"/>
    <p:sldId id="467" r:id="rId13"/>
    <p:sldId id="489" r:id="rId14"/>
    <p:sldId id="490" r:id="rId15"/>
    <p:sldId id="444" r:id="rId16"/>
    <p:sldId id="469" r:id="rId17"/>
    <p:sldId id="491" r:id="rId18"/>
    <p:sldId id="470" r:id="rId19"/>
    <p:sldId id="476" r:id="rId20"/>
    <p:sldId id="479" r:id="rId21"/>
    <p:sldId id="475" r:id="rId22"/>
    <p:sldId id="477" r:id="rId23"/>
    <p:sldId id="474" r:id="rId24"/>
    <p:sldId id="478" r:id="rId25"/>
    <p:sldId id="480" r:id="rId26"/>
    <p:sldId id="481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47" autoAdjust="0"/>
  </p:normalViewPr>
  <p:slideViewPr>
    <p:cSldViewPr>
      <p:cViewPr varScale="1">
        <p:scale>
          <a:sx n="76" d="100"/>
          <a:sy n="76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70295048916133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778671416748855E-2"/>
                  <c:y val="6.3492945228307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EB-AD44-A729-2DC175590B28}"/>
                </c:ext>
              </c:extLst>
            </c:dLbl>
            <c:dLbl>
              <c:idx val="1"/>
              <c:layout>
                <c:manualLayout>
                  <c:x val="-3.0105887221562842E-2"/>
                  <c:y val="-4.7031811280228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EB-AD44-A729-2DC175590B28}"/>
                </c:ext>
              </c:extLst>
            </c:dLbl>
            <c:dLbl>
              <c:idx val="2"/>
              <c:layout>
                <c:manualLayout>
                  <c:x val="-6.1525693619777694E-2"/>
                  <c:y val="5.6438173536273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EB-AD44-A729-2DC175590B28}"/>
                </c:ext>
              </c:extLst>
            </c:dLbl>
            <c:dLbl>
              <c:idx val="3"/>
              <c:layout>
                <c:manualLayout>
                  <c:x val="-4.2825277571243527E-2"/>
                  <c:y val="-5.9188338772151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EB-AD44-A729-2DC175590B28}"/>
                </c:ext>
              </c:extLst>
            </c:dLbl>
            <c:dLbl>
              <c:idx val="4"/>
              <c:layout>
                <c:manualLayout>
                  <c:x val="-5.8269459138507521E-3"/>
                  <c:y val="-4.4680220716217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EB-AD44-A729-2DC175590B28}"/>
                </c:ext>
              </c:extLst>
            </c:dLbl>
            <c:dLbl>
              <c:idx val="5"/>
              <c:layout>
                <c:manualLayout>
                  <c:x val="-9.9744489360080554E-2"/>
                  <c:y val="4.8820002905660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EB-AD44-A729-2DC175590B28}"/>
                </c:ext>
              </c:extLst>
            </c:dLbl>
            <c:dLbl>
              <c:idx val="6"/>
              <c:layout>
                <c:manualLayout>
                  <c:x val="-5.82690907926715E-3"/>
                  <c:y val="-7.6878851067830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EB-AD44-A729-2DC175590B28}"/>
                </c:ext>
              </c:extLst>
            </c:dLbl>
            <c:dLbl>
              <c:idx val="7"/>
              <c:layout>
                <c:manualLayout>
                  <c:x val="-0.10151453812659696"/>
                  <c:y val="2.5867496204125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EB-AD44-A729-2DC175590B28}"/>
                </c:ext>
              </c:extLst>
            </c:dLbl>
            <c:dLbl>
              <c:idx val="8"/>
              <c:layout>
                <c:manualLayout>
                  <c:x val="-4.3987728957502132E-3"/>
                  <c:y val="-3.9977039588194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EB-AD44-A729-2DC175590B28}"/>
                </c:ext>
              </c:extLst>
            </c:dLbl>
            <c:dLbl>
              <c:idx val="9"/>
              <c:layout>
                <c:manualLayout>
                  <c:x val="-0.10151453812659696"/>
                  <c:y val="3.9977039588194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EB-AD44-A729-2DC175590B28}"/>
                </c:ext>
              </c:extLst>
            </c:dLbl>
            <c:dLbl>
              <c:idx val="10"/>
              <c:layout>
                <c:manualLayout>
                  <c:x val="-2.8677714203462212E-2"/>
                  <c:y val="-5.8789764100285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EB-AD44-A729-2DC175590B28}"/>
                </c:ext>
              </c:extLst>
            </c:dLbl>
            <c:dLbl>
              <c:idx val="11"/>
              <c:layout>
                <c:manualLayout>
                  <c:x val="-2.2505307855627151E-2"/>
                  <c:y val="5.4086582972262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EB-AD44-A729-2DC175590B2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137380</c:v>
                </c:pt>
                <c:pt idx="1">
                  <c:v>134745</c:v>
                </c:pt>
                <c:pt idx="2">
                  <c:v>130727</c:v>
                </c:pt>
                <c:pt idx="3">
                  <c:v>130013</c:v>
                </c:pt>
                <c:pt idx="4">
                  <c:v>126590</c:v>
                </c:pt>
                <c:pt idx="5">
                  <c:v>122658</c:v>
                </c:pt>
                <c:pt idx="6">
                  <c:v>119325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89A1-6C4E-AE7C-CF55FE23E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189504"/>
        <c:axId val="59236352"/>
      </c:lineChart>
      <c:catAx>
        <c:axId val="5918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236352"/>
        <c:crosses val="autoZero"/>
        <c:auto val="1"/>
        <c:lblAlgn val="ctr"/>
        <c:lblOffset val="100"/>
        <c:noMultiLvlLbl val="0"/>
      </c:catAx>
      <c:valAx>
        <c:axId val="5923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9189504"/>
        <c:crosses val="autoZero"/>
        <c:crossBetween val="between"/>
        <c:dispUnits>
          <c:builtInUnit val="thousands"/>
        </c:dispUnits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22856517935282E-2"/>
          <c:y val="2.5706841239261469E-2"/>
          <c:w val="0.66270330271216094"/>
          <c:h val="0.899003691691553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работников, на которых распространяется действие соглашений и коллективных договоров, млн. чел.</c:v>
                </c:pt>
              </c:strCache>
            </c:strRef>
          </c:tx>
          <c:spPr>
            <a:solidFill>
              <a:srgbClr val="0099FF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7A8-4F45-9C50-73C70202A389}"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65000"/>
                      <a:satMod val="270000"/>
                    </a:schemeClr>
                  </a:gs>
                  <a:gs pos="25000">
                    <a:schemeClr val="accent1">
                      <a:tint val="60000"/>
                      <a:satMod val="300000"/>
                    </a:schemeClr>
                  </a:gs>
                  <a:gs pos="100000">
                    <a:schemeClr val="accent1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16.8</c:v>
                </c:pt>
                <c:pt idx="1">
                  <c:v>17.2</c:v>
                </c:pt>
                <c:pt idx="2" formatCode="0.0">
                  <c:v>17</c:v>
                </c:pt>
                <c:pt idx="3">
                  <c:v>17.2</c:v>
                </c:pt>
                <c:pt idx="4">
                  <c:v>16.8</c:v>
                </c:pt>
                <c:pt idx="5">
                  <c:v>16.2</c:v>
                </c:pt>
                <c:pt idx="6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C-2C42-937D-834CE7FFFB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списочного состава организаций без субъектов малого предпринимательства, млн. чел.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1666666666666536E-3"/>
                  <c:y val="-0.2445768185564014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i="0" u="none" strike="noStrike" kern="1200" cap="all" spc="0" baseline="0" dirty="0">
                        <a:ln w="9000" cmpd="sng">
                          <a:solidFill>
                            <a:srgbClr val="000000">
                              <a:shade val="50000"/>
                              <a:satMod val="12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000000">
                                <a:shade val="20000"/>
                                <a:satMod val="245000"/>
                              </a:srgbClr>
                            </a:gs>
                            <a:gs pos="43000">
                              <a:srgbClr val="000000">
                                <a:satMod val="255000"/>
                              </a:srgbClr>
                            </a:gs>
                            <a:gs pos="48000">
                              <a:srgbClr val="000000">
                                <a:shade val="85000"/>
                                <a:satMod val="255000"/>
                              </a:srgbClr>
                            </a:gs>
                            <a:gs pos="100000">
                              <a:srgbClr val="000000">
                                <a:shade val="20000"/>
                                <a:satMod val="245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+mn-lt"/>
                        <a:ea typeface="+mn-ea"/>
                        <a:cs typeface="+mn-cs"/>
                      </a:rPr>
                      <a:t>33</a:t>
                    </a:r>
                    <a:r>
                      <a:rPr lang="en-US" sz="1800" b="0" i="0" u="none" strike="noStrike" kern="1200" cap="none" spc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,3</a:t>
                    </a:r>
                    <a:endParaRPr lang="en-US" sz="1800" b="0" dirty="0">
                      <a:latin typeface="+mn-lt"/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1">
                        <a:tint val="65000"/>
                        <a:satMod val="270000"/>
                      </a:schemeClr>
                    </a:gs>
                    <a:gs pos="25000">
                      <a:schemeClr val="accent1">
                        <a:tint val="60000"/>
                        <a:satMod val="300000"/>
                      </a:schemeClr>
                    </a:gs>
                    <a:gs pos="100000">
                      <a:schemeClr val="accent1">
                        <a:tint val="29000"/>
                        <a:satMod val="40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atMod val="150000"/>
                    </a:schemeClr>
                  </a:solidFill>
                  <a:prstDash val="solid"/>
                </a:ln>
                <a:effectLst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D7C-2C42-937D-834CE7FFFB91}"/>
                </c:ext>
              </c:extLst>
            </c:dLbl>
            <c:dLbl>
              <c:idx val="1"/>
              <c:layout>
                <c:manualLayout>
                  <c:x val="-2.7777777777778612E-3"/>
                  <c:y val="-0.2340806550744289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i="0" u="none" strike="noStrike" kern="1200" cap="all" spc="0" baseline="0" dirty="0">
                        <a:ln w="9000" cmpd="sng">
                          <a:solidFill>
                            <a:srgbClr val="000000">
                              <a:shade val="50000"/>
                              <a:satMod val="12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000000">
                                <a:shade val="20000"/>
                                <a:satMod val="245000"/>
                              </a:srgbClr>
                            </a:gs>
                            <a:gs pos="43000">
                              <a:srgbClr val="000000">
                                <a:satMod val="255000"/>
                              </a:srgbClr>
                            </a:gs>
                            <a:gs pos="48000">
                              <a:srgbClr val="000000">
                                <a:shade val="85000"/>
                                <a:satMod val="255000"/>
                              </a:srgbClr>
                            </a:gs>
                            <a:gs pos="100000">
                              <a:srgbClr val="000000">
                                <a:shade val="20000"/>
                                <a:satMod val="245000"/>
                              </a:srgbClr>
                            </a:gs>
                          </a:gsLst>
                          <a:lin ang="5400000"/>
                        </a:gradFill>
                        <a:effectLst/>
                        <a:latin typeface="+mn-lt"/>
                        <a:ea typeface="+mn-ea"/>
                        <a:cs typeface="+mn-cs"/>
                      </a:rPr>
                      <a:t>32,6</a:t>
                    </a:r>
                  </a:p>
                </c:rich>
              </c:tx>
              <c:spPr>
                <a:gradFill rotWithShape="1">
                  <a:gsLst>
                    <a:gs pos="0">
                      <a:schemeClr val="accent1">
                        <a:tint val="65000"/>
                        <a:satMod val="270000"/>
                      </a:schemeClr>
                    </a:gs>
                    <a:gs pos="25000">
                      <a:schemeClr val="accent1">
                        <a:tint val="60000"/>
                        <a:satMod val="300000"/>
                      </a:schemeClr>
                    </a:gs>
                    <a:gs pos="100000">
                      <a:schemeClr val="accent1">
                        <a:tint val="29000"/>
                        <a:satMod val="40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atMod val="150000"/>
                    </a:schemeClr>
                  </a:solidFill>
                  <a:prstDash val="solid"/>
                </a:ln>
                <a:effectLst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D7C-2C42-937D-834CE7FFFB91}"/>
                </c:ext>
              </c:extLst>
            </c:dLbl>
            <c:dLbl>
              <c:idx val="2"/>
              <c:layout>
                <c:manualLayout>
                  <c:x val="-1.3888888888889069E-3"/>
                  <c:y val="-0.247206673115985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FD5-CC4B-A7C3-3989DA8C0CB3}"/>
                </c:ext>
              </c:extLst>
            </c:dLbl>
            <c:dLbl>
              <c:idx val="3"/>
              <c:layout>
                <c:manualLayout>
                  <c:x val="0"/>
                  <c:y val="-0.2428313337688019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7A8-4F45-9C50-73C70202A389}"/>
                </c:ext>
              </c:extLst>
            </c:dLbl>
            <c:dLbl>
              <c:idx val="4"/>
              <c:layout>
                <c:manualLayout>
                  <c:x val="0"/>
                  <c:y val="-0.231892985400836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7A8-4F45-9C50-73C70202A389}"/>
                </c:ext>
              </c:extLst>
            </c:dLbl>
            <c:dLbl>
              <c:idx val="5"/>
              <c:layout>
                <c:manualLayout>
                  <c:x val="-2.7777777777778178E-3"/>
                  <c:y val="-0.236268324748022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8D-1F4E-96B5-58DAD07232E0}"/>
                </c:ext>
              </c:extLst>
            </c:dLbl>
            <c:dLbl>
              <c:idx val="6"/>
              <c:layout>
                <c:manualLayout>
                  <c:x val="0"/>
                  <c:y val="-0.239862237529164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07-4B23-97D7-FAF5CAC7F700}"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65000"/>
                      <a:satMod val="270000"/>
                    </a:schemeClr>
                  </a:gs>
                  <a:gs pos="25000">
                    <a:schemeClr val="accent1">
                      <a:tint val="60000"/>
                      <a:satMod val="300000"/>
                    </a:schemeClr>
                  </a:gs>
                  <a:gs pos="100000">
                    <a:schemeClr val="accent1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16.5</c:v>
                </c:pt>
                <c:pt idx="1">
                  <c:v>15.4</c:v>
                </c:pt>
                <c:pt idx="2">
                  <c:v>14.9</c:v>
                </c:pt>
                <c:pt idx="3">
                  <c:v>14.7</c:v>
                </c:pt>
                <c:pt idx="4">
                  <c:v>15</c:v>
                </c:pt>
                <c:pt idx="5">
                  <c:v>15.9</c:v>
                </c:pt>
                <c:pt idx="6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7C-2C42-937D-834CE7FFF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01120"/>
        <c:axId val="59702656"/>
      </c:barChart>
      <c:catAx>
        <c:axId val="5970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9702656"/>
        <c:crosses val="autoZero"/>
        <c:auto val="1"/>
        <c:lblAlgn val="ctr"/>
        <c:lblOffset val="100"/>
        <c:noMultiLvlLbl val="0"/>
      </c:catAx>
      <c:valAx>
        <c:axId val="59702656"/>
        <c:scaling>
          <c:orientation val="minMax"/>
          <c:max val="3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70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42508748906745"/>
          <c:y val="3.5958915908044842E-2"/>
          <c:w val="0.21272727808670641"/>
          <c:h val="0.90547475532551169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34536307961524E-2"/>
          <c:y val="2.8861775852465812E-2"/>
          <c:w val="0.91343689851268606"/>
          <c:h val="0.737661297313028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Численность </c:v>
                </c:pt>
              </c:strCache>
            </c:strRef>
          </c:tx>
          <c:spPr>
            <a:ln w="38100" cap="rnd">
              <a:solidFill>
                <a:srgbClr val="FF323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3231"/>
              </a:solidFill>
              <a:ln w="9525">
                <a:solidFill>
                  <a:srgbClr val="FF323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88888888888878E-2"/>
                  <c:y val="-3.9649424890509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E9-DC43-ABED-941E956E8F07}"/>
                </c:ext>
              </c:extLst>
            </c:dLbl>
            <c:dLbl>
              <c:idx val="1"/>
              <c:layout>
                <c:manualLayout>
                  <c:x val="-5.833333333333357E-2"/>
                  <c:y val="-3.2652467556890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9-DC43-ABED-941E956E8F07}"/>
                </c:ext>
              </c:extLst>
            </c:dLbl>
            <c:dLbl>
              <c:idx val="2"/>
              <c:layout>
                <c:manualLayout>
                  <c:x val="-8.4722222222222671E-2"/>
                  <c:y val="-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9-DC43-ABED-941E956E8F07}"/>
                </c:ext>
              </c:extLst>
            </c:dLbl>
            <c:dLbl>
              <c:idx val="3"/>
              <c:layout>
                <c:manualLayout>
                  <c:x val="-7.9166666666666913E-2"/>
                  <c:y val="-2.798782933447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E9-DC43-ABED-941E956E8F07}"/>
                </c:ext>
              </c:extLst>
            </c:dLbl>
            <c:dLbl>
              <c:idx val="4"/>
              <c:layout>
                <c:manualLayout>
                  <c:x val="-8.472222222222256E-2"/>
                  <c:y val="-2.565551022327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9-DC43-ABED-941E956E8F07}"/>
                </c:ext>
              </c:extLst>
            </c:dLbl>
            <c:dLbl>
              <c:idx val="5"/>
              <c:layout>
                <c:manualLayout>
                  <c:x val="-2.5000000000000112E-2"/>
                  <c:y val="-4.664638222412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E9-DC43-ABED-941E956E8F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m/d/yy</c:formatCode>
                <c:ptCount val="6"/>
                <c:pt idx="0">
                  <c:v>43516</c:v>
                </c:pt>
                <c:pt idx="1">
                  <c:v>43815</c:v>
                </c:pt>
                <c:pt idx="2">
                  <c:v>44196</c:v>
                </c:pt>
                <c:pt idx="3">
                  <c:v>44561</c:v>
                </c:pt>
                <c:pt idx="4">
                  <c:v>44804</c:v>
                </c:pt>
                <c:pt idx="5">
                  <c:v>44862</c:v>
                </c:pt>
              </c:numCache>
            </c:numRef>
          </c:cat>
          <c:val>
            <c:numRef>
              <c:f>Лист1!$B$2:$B$7</c:f>
              <c:numCache>
                <c:formatCode>_-* #\ ##0_-;\-* #\ ##0_-;_-* "-"??_-;_-@_-</c:formatCode>
                <c:ptCount val="6"/>
                <c:pt idx="0">
                  <c:v>30000</c:v>
                </c:pt>
                <c:pt idx="1">
                  <c:v>320000</c:v>
                </c:pt>
                <c:pt idx="2">
                  <c:v>1603638</c:v>
                </c:pt>
                <c:pt idx="3">
                  <c:v>3862114</c:v>
                </c:pt>
                <c:pt idx="4">
                  <c:v>5608000</c:v>
                </c:pt>
                <c:pt idx="5">
                  <c:v>6000000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1E9-F940-82AE-B0A8955A2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235136"/>
        <c:axId val="162236672"/>
      </c:lineChart>
      <c:dateAx>
        <c:axId val="162235136"/>
        <c:scaling>
          <c:orientation val="minMax"/>
          <c:max val="44866"/>
          <c:min val="43497"/>
        </c:scaling>
        <c:delete val="0"/>
        <c:axPos val="b"/>
        <c:numFmt formatCode="[$-419]m\-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t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236672"/>
        <c:crosses val="autoZero"/>
        <c:auto val="0"/>
        <c:lblOffset val="100"/>
        <c:baseTimeUnit val="months"/>
        <c:majorUnit val="2"/>
        <c:majorTimeUnit val="months"/>
      </c:dateAx>
      <c:valAx>
        <c:axId val="162236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one"/>
        <c:crossAx val="162235136"/>
        <c:crossesAt val="43876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39129483815231E-2"/>
          <c:y val="0.16467379692854253"/>
          <c:w val="0.9456963035870517"/>
          <c:h val="0.7430849563723689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соглашений, где РМЗП не ниже ПМТН* в субъекте РФ</c:v>
                </c:pt>
              </c:strCache>
            </c:strRef>
          </c:tx>
          <c:spPr>
            <a:solidFill>
              <a:srgbClr val="FF6F6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261352603333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0D-1545-9581-ED82B3566010}"/>
                </c:ext>
              </c:extLst>
            </c:dLbl>
            <c:dLbl>
              <c:idx val="1"/>
              <c:layout>
                <c:manualLayout>
                  <c:x val="0"/>
                  <c:y val="-3.2214369343577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D-1545-9581-ED82B3566010}"/>
                </c:ext>
              </c:extLst>
            </c:dLbl>
            <c:dLbl>
              <c:idx val="2"/>
              <c:layout>
                <c:manualLayout>
                  <c:x val="1.3888888888889085E-3"/>
                  <c:y val="-5.148274123387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D-1545-9581-ED82B3566010}"/>
                </c:ext>
              </c:extLst>
            </c:dLbl>
            <c:dLbl>
              <c:idx val="3"/>
              <c:layout>
                <c:manualLayout>
                  <c:x val="-2.7777777777778971E-3"/>
                  <c:y val="-6.3121005878573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D-1545-9581-ED82B3566010}"/>
                </c:ext>
              </c:extLst>
            </c:dLbl>
            <c:dLbl>
              <c:idx val="4"/>
              <c:layout>
                <c:manualLayout>
                  <c:x val="-1.3888888888890203E-3"/>
                  <c:y val="-1.224723017893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0D-1545-9581-ED82B3566010}"/>
                </c:ext>
              </c:extLst>
            </c:dLbl>
            <c:dLbl>
              <c:idx val="5"/>
              <c:layout>
                <c:manualLayout>
                  <c:x val="2.777777777777901E-3"/>
                  <c:y val="-1.043281825368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0D-1545-9581-ED82B3566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31</c:v>
                </c:pt>
                <c:pt idx="1">
                  <c:v>21</c:v>
                </c:pt>
                <c:pt idx="2">
                  <c:v>17</c:v>
                </c:pt>
                <c:pt idx="3">
                  <c:v>18</c:v>
                </c:pt>
                <c:pt idx="4">
                  <c:v>17</c:v>
                </c:pt>
                <c:pt idx="5">
                  <c:v>11</c:v>
                </c:pt>
                <c:pt idx="6">
                  <c:v>11</c:v>
                </c:pt>
                <c:pt idx="7">
                  <c:v>9</c:v>
                </c:pt>
                <c:pt idx="8">
                  <c:v>8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14-7649-9718-981CAF5EC9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соглашений, в которых установлен РМЗП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14-7649-9718-981CAF5EC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480576"/>
        <c:axId val="171482112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444553805774292E-2"/>
                  <c:y val="-6.0094177570013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0D-1545-9581-ED82B3566010}"/>
                </c:ext>
              </c:extLst>
            </c:dLbl>
            <c:dLbl>
              <c:idx val="1"/>
              <c:layout>
                <c:manualLayout>
                  <c:x val="-3.888888888888889E-2"/>
                  <c:y val="-6.568265919171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0D-1545-9581-ED82B3566010}"/>
                </c:ext>
              </c:extLst>
            </c:dLbl>
            <c:dLbl>
              <c:idx val="2"/>
              <c:layout>
                <c:manualLayout>
                  <c:x val="-4.1666666666666713E-2"/>
                  <c:y val="-6.4662702533857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0D-1545-9581-ED82B3566010}"/>
                </c:ext>
              </c:extLst>
            </c:dLbl>
            <c:dLbl>
              <c:idx val="3"/>
              <c:layout>
                <c:manualLayout>
                  <c:x val="-4.0277777777777767E-2"/>
                  <c:y val="-4.895374872877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0D-1545-9581-ED82B3566010}"/>
                </c:ext>
              </c:extLst>
            </c:dLbl>
            <c:dLbl>
              <c:idx val="4"/>
              <c:layout>
                <c:manualLayout>
                  <c:x val="-3.888899825021877E-2"/>
                  <c:y val="-6.5191474451556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0D-1545-9581-ED82B3566010}"/>
                </c:ext>
              </c:extLst>
            </c:dLbl>
            <c:dLbl>
              <c:idx val="5"/>
              <c:layout>
                <c:manualLayout>
                  <c:x val="-3.4722222222222224E-2"/>
                  <c:y val="-6.4237734268842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0D-1545-9581-ED82B3566010}"/>
                </c:ext>
              </c:extLst>
            </c:dLbl>
            <c:dLbl>
              <c:idx val="6"/>
              <c:layout>
                <c:manualLayout>
                  <c:x val="-3.888888888888889E-2"/>
                  <c:y val="-5.1436165212412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0D-1545-9581-ED82B3566010}"/>
                </c:ext>
              </c:extLst>
            </c:dLbl>
            <c:dLbl>
              <c:idx val="7"/>
              <c:layout>
                <c:manualLayout>
                  <c:x val="-2.500010936133E-2"/>
                  <c:y val="-6.582879680035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0D-1545-9581-ED82B3566010}"/>
                </c:ext>
              </c:extLst>
            </c:dLbl>
            <c:dLbl>
              <c:idx val="8"/>
              <c:layout>
                <c:manualLayout>
                  <c:x val="-3.888888888888889E-2"/>
                  <c:y val="-8.140121183116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63-F14E-B613-D6F7FF410174}"/>
                </c:ext>
              </c:extLst>
            </c:dLbl>
            <c:dLbl>
              <c:idx val="9"/>
              <c:layout>
                <c:manualLayout>
                  <c:x val="-3.888888888888889E-2"/>
                  <c:y val="-8.4114585558869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63-F14E-B613-D6F7FF410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</c:v>
                </c:pt>
                <c:pt idx="1">
                  <c:v>22</c:v>
                </c:pt>
                <c:pt idx="2">
                  <c:v>17</c:v>
                </c:pt>
                <c:pt idx="3">
                  <c:v>20</c:v>
                </c:pt>
                <c:pt idx="4">
                  <c:v>17</c:v>
                </c:pt>
                <c:pt idx="5">
                  <c:v>17</c:v>
                </c:pt>
                <c:pt idx="6">
                  <c:v>11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B14-7649-9718-981CAF5EC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480576"/>
        <c:axId val="171482112"/>
      </c:lineChart>
      <c:catAx>
        <c:axId val="17148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71482112"/>
        <c:crosses val="autoZero"/>
        <c:auto val="1"/>
        <c:lblAlgn val="ctr"/>
        <c:lblOffset val="100"/>
        <c:noMultiLvlLbl val="0"/>
      </c:catAx>
      <c:valAx>
        <c:axId val="1714821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148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0.06688</cdr:x>
      <cdr:y>0.43414</cdr:y>
    </cdr:from>
    <cdr:to>
      <cdr:x>0.16688</cdr:x>
      <cdr:y>0.50667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1DE4437-C5B2-8F4E-BE3F-DC34FACBF552}"/>
            </a:ext>
          </a:extLst>
        </cdr:cNvPr>
        <cdr:cNvSpPr txBox="1"/>
      </cdr:nvSpPr>
      <cdr:spPr>
        <a:xfrm xmlns:a="http://schemas.openxmlformats.org/drawingml/2006/main">
          <a:off x="611551" y="2344617"/>
          <a:ext cx="914400" cy="3916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0" kern="1200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</a:rPr>
            <a:t>50,5%</a:t>
          </a:r>
        </a:p>
      </cdr:txBody>
    </cdr:sp>
  </cdr:relSizeAnchor>
  <cdr:relSizeAnchor xmlns:cdr="http://schemas.openxmlformats.org/drawingml/2006/chartDrawing">
    <cdr:from>
      <cdr:x>0.16138</cdr:x>
      <cdr:y>0.43414</cdr:y>
    </cdr:from>
    <cdr:to>
      <cdr:x>0.26138</cdr:x>
      <cdr:y>0.50667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478BF33-869C-B848-88C4-568E32E28629}"/>
            </a:ext>
          </a:extLst>
        </cdr:cNvPr>
        <cdr:cNvSpPr txBox="1"/>
      </cdr:nvSpPr>
      <cdr:spPr>
        <a:xfrm xmlns:a="http://schemas.openxmlformats.org/drawingml/2006/main">
          <a:off x="1475659" y="2344617"/>
          <a:ext cx="914400" cy="3916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0" kern="1200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</a:rPr>
            <a:t>52,8%</a:t>
          </a:r>
        </a:p>
      </cdr:txBody>
    </cdr:sp>
  </cdr:relSizeAnchor>
  <cdr:relSizeAnchor xmlns:cdr="http://schemas.openxmlformats.org/drawingml/2006/chartDrawing">
    <cdr:from>
      <cdr:x>0.25588</cdr:x>
      <cdr:y>0.43414</cdr:y>
    </cdr:from>
    <cdr:to>
      <cdr:x>0.35588</cdr:x>
      <cdr:y>0.50667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478BF33-869C-B848-88C4-568E32E28629}"/>
            </a:ext>
          </a:extLst>
        </cdr:cNvPr>
        <cdr:cNvSpPr txBox="1"/>
      </cdr:nvSpPr>
      <cdr:spPr>
        <a:xfrm xmlns:a="http://schemas.openxmlformats.org/drawingml/2006/main">
          <a:off x="2339767" y="2344617"/>
          <a:ext cx="914400" cy="3916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0" kern="1200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</a:rPr>
            <a:t>53,3%</a:t>
          </a:r>
        </a:p>
      </cdr:txBody>
    </cdr:sp>
  </cdr:relSizeAnchor>
  <cdr:relSizeAnchor xmlns:cdr="http://schemas.openxmlformats.org/drawingml/2006/chartDrawing">
    <cdr:from>
      <cdr:x>0.3425</cdr:x>
      <cdr:y>0.43414</cdr:y>
    </cdr:from>
    <cdr:to>
      <cdr:x>0.45275</cdr:x>
      <cdr:y>0.50667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131820" y="2344617"/>
          <a:ext cx="1008126" cy="39168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0" cap="all" dirty="0">
              <a:ln>
                <a:noFill/>
              </a:ln>
              <a:solidFill>
                <a:schemeClr val="tx1"/>
              </a:solidFill>
              <a:effectLst/>
            </a:rPr>
            <a:t>53,9%</a:t>
          </a:r>
        </a:p>
      </cdr:txBody>
    </cdr:sp>
  </cdr:relSizeAnchor>
  <cdr:relSizeAnchor xmlns:cdr="http://schemas.openxmlformats.org/drawingml/2006/chartDrawing">
    <cdr:from>
      <cdr:x>0.437</cdr:x>
      <cdr:y>0.43571</cdr:y>
    </cdr:from>
    <cdr:to>
      <cdr:x>0.54725</cdr:x>
      <cdr:y>0.49773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51550B4-3D00-1B4F-917D-AF07C870836D}"/>
            </a:ext>
          </a:extLst>
        </cdr:cNvPr>
        <cdr:cNvSpPr txBox="1"/>
      </cdr:nvSpPr>
      <cdr:spPr>
        <a:xfrm xmlns:a="http://schemas.openxmlformats.org/drawingml/2006/main">
          <a:off x="3995936" y="2529435"/>
          <a:ext cx="1008112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0" cap="all" dirty="0">
              <a:ln>
                <a:noFill/>
              </a:ln>
              <a:solidFill>
                <a:schemeClr val="tx1"/>
              </a:solidFill>
              <a:effectLst/>
            </a:rPr>
            <a:t>5</a:t>
          </a:r>
          <a:r>
            <a:rPr lang="ru-RU" sz="2000" b="0" cap="all" dirty="0">
              <a:solidFill>
                <a:schemeClr val="tx1"/>
              </a:solidFill>
            </a:rPr>
            <a:t>2</a:t>
          </a:r>
          <a:r>
            <a:rPr lang="ru-RU" sz="2000" b="0" cap="all" dirty="0">
              <a:ln>
                <a:noFill/>
              </a:ln>
              <a:solidFill>
                <a:schemeClr val="tx1"/>
              </a:solidFill>
              <a:effectLst/>
            </a:rPr>
            <a:t>,8%</a:t>
          </a:r>
        </a:p>
      </cdr:txBody>
    </cdr:sp>
  </cdr:relSizeAnchor>
  <cdr:relSizeAnchor xmlns:cdr="http://schemas.openxmlformats.org/drawingml/2006/chartDrawing">
    <cdr:from>
      <cdr:x>0.5315</cdr:x>
      <cdr:y>0.45894</cdr:y>
    </cdr:from>
    <cdr:to>
      <cdr:x>0.64175</cdr:x>
      <cdr:y>0.52451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BF2B566-DB43-F275-A58E-3BB525259A98}"/>
            </a:ext>
          </a:extLst>
        </cdr:cNvPr>
        <cdr:cNvSpPr txBox="1"/>
      </cdr:nvSpPr>
      <cdr:spPr>
        <a:xfrm xmlns:a="http://schemas.openxmlformats.org/drawingml/2006/main">
          <a:off x="4860032" y="2664296"/>
          <a:ext cx="1008112" cy="3806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cap="all" dirty="0">
              <a:ln>
                <a:noFill/>
              </a:ln>
              <a:solidFill>
                <a:schemeClr val="tx1"/>
              </a:solidFill>
              <a:effectLst/>
            </a:rPr>
            <a:t>5</a:t>
          </a:r>
          <a:r>
            <a:rPr lang="en-US" sz="2000" cap="all" dirty="0">
              <a:solidFill>
                <a:schemeClr val="tx1"/>
              </a:solidFill>
            </a:rPr>
            <a:t>0</a:t>
          </a:r>
          <a:r>
            <a:rPr lang="ru-RU" sz="2000" cap="all" dirty="0">
              <a:ln>
                <a:noFill/>
              </a:ln>
              <a:solidFill>
                <a:schemeClr val="tx1"/>
              </a:solidFill>
              <a:effectLst/>
            </a:rPr>
            <a:t>,</a:t>
          </a:r>
          <a:r>
            <a:rPr lang="en-US" sz="2000" cap="all" dirty="0">
              <a:ln>
                <a:noFill/>
              </a:ln>
              <a:solidFill>
                <a:schemeClr val="tx1"/>
              </a:solidFill>
              <a:effectLst/>
            </a:rPr>
            <a:t>5</a:t>
          </a:r>
          <a:r>
            <a:rPr lang="ru-RU" sz="2000" cap="all" dirty="0">
              <a:ln>
                <a:noFill/>
              </a:ln>
              <a:solidFill>
                <a:schemeClr val="tx1"/>
              </a:solidFill>
              <a:effectLst/>
            </a:rPr>
            <a:t>%</a:t>
          </a:r>
        </a:p>
      </cdr:txBody>
    </cdr:sp>
  </cdr:relSizeAnchor>
  <cdr:relSizeAnchor xmlns:cdr="http://schemas.openxmlformats.org/drawingml/2006/chartDrawing">
    <cdr:from>
      <cdr:x>0.63387</cdr:x>
      <cdr:y>0.45333</cdr:y>
    </cdr:from>
    <cdr:to>
      <cdr:x>0.74412</cdr:x>
      <cdr:y>0.5189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8BF2B566-DB43-F275-A58E-3BB525259A98}"/>
            </a:ext>
          </a:extLst>
        </cdr:cNvPr>
        <cdr:cNvSpPr txBox="1"/>
      </cdr:nvSpPr>
      <cdr:spPr>
        <a:xfrm xmlns:a="http://schemas.openxmlformats.org/drawingml/2006/main">
          <a:off x="5796136" y="2448272"/>
          <a:ext cx="1008126" cy="3541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mbria"/>
            </a:defRPr>
          </a:lvl1pPr>
          <a:lvl2pPr marL="457200" indent="0">
            <a:defRPr sz="1100">
              <a:latin typeface="Cambria"/>
            </a:defRPr>
          </a:lvl2pPr>
          <a:lvl3pPr marL="914400" indent="0">
            <a:defRPr sz="1100">
              <a:latin typeface="Cambria"/>
            </a:defRPr>
          </a:lvl3pPr>
          <a:lvl4pPr marL="1371600" indent="0">
            <a:defRPr sz="1100">
              <a:latin typeface="Cambria"/>
            </a:defRPr>
          </a:lvl4pPr>
          <a:lvl5pPr marL="1828800" indent="0">
            <a:defRPr sz="1100">
              <a:latin typeface="Cambria"/>
            </a:defRPr>
          </a:lvl5pPr>
          <a:lvl6pPr marL="2286000" indent="0">
            <a:defRPr sz="1100">
              <a:latin typeface="Cambria"/>
            </a:defRPr>
          </a:lvl6pPr>
          <a:lvl7pPr marL="2743200" indent="0">
            <a:defRPr sz="1100">
              <a:latin typeface="Cambria"/>
            </a:defRPr>
          </a:lvl7pPr>
          <a:lvl8pPr marL="3200400" indent="0">
            <a:defRPr sz="1100">
              <a:latin typeface="Cambria"/>
            </a:defRPr>
          </a:lvl8pPr>
          <a:lvl9pPr marL="3657600" indent="0">
            <a:defRPr sz="1100">
              <a:latin typeface="Cambria"/>
            </a:defRPr>
          </a:lvl9pPr>
        </a:lstStyle>
        <a:p xmlns:a="http://schemas.openxmlformats.org/drawingml/2006/main">
          <a:pPr algn="ctr"/>
          <a:r>
            <a:rPr lang="ru-RU" sz="2000" cap="all" dirty="0">
              <a:ln>
                <a:noFill/>
              </a:ln>
              <a:solidFill>
                <a:srgbClr val="000000"/>
              </a:solidFill>
              <a:effectLst/>
            </a:rPr>
            <a:t>5</a:t>
          </a:r>
          <a:r>
            <a:rPr lang="en-US" sz="2000" cap="all" dirty="0">
              <a:solidFill>
                <a:srgbClr val="000000"/>
              </a:solidFill>
            </a:rPr>
            <a:t>0</a:t>
          </a:r>
          <a:r>
            <a:rPr lang="ru-RU" sz="2000" cap="all" dirty="0">
              <a:ln>
                <a:noFill/>
              </a:ln>
              <a:solidFill>
                <a:srgbClr val="000000"/>
              </a:solidFill>
              <a:effectLst/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0422" cy="4975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2"/>
            <a:ext cx="2930421" cy="4975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54864C8B-6B6B-469B-8519-67CE1161117F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389"/>
            <a:ext cx="2930422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389"/>
            <a:ext cx="2930421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F9B0908D-8B1D-4915-B8D8-3F26F0912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29837" cy="497125"/>
          </a:xfrm>
          <a:prstGeom prst="rect">
            <a:avLst/>
          </a:prstGeom>
        </p:spPr>
        <p:txBody>
          <a:bodyPr vert="horz" lIns="91308" tIns="45654" rIns="91308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3"/>
            <a:ext cx="2929837" cy="497125"/>
          </a:xfrm>
          <a:prstGeom prst="rect">
            <a:avLst/>
          </a:prstGeom>
        </p:spPr>
        <p:txBody>
          <a:bodyPr vert="horz" lIns="91308" tIns="45654" rIns="91308" bIns="45654" rtlCol="0"/>
          <a:lstStyle>
            <a:lvl1pPr algn="r">
              <a:defRPr sz="1200"/>
            </a:lvl1pPr>
          </a:lstStyle>
          <a:p>
            <a:fld id="{F89002A0-56DB-4556-A204-10CA3F2AA9CA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8" tIns="45654" rIns="91308" bIns="456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308" tIns="45654" rIns="91308" bIns="4565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29837" cy="497125"/>
          </a:xfrm>
          <a:prstGeom prst="rect">
            <a:avLst/>
          </a:prstGeom>
        </p:spPr>
        <p:txBody>
          <a:bodyPr vert="horz" lIns="91308" tIns="45654" rIns="91308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4"/>
            <a:ext cx="2929837" cy="497125"/>
          </a:xfrm>
          <a:prstGeom prst="rect">
            <a:avLst/>
          </a:prstGeom>
        </p:spPr>
        <p:txBody>
          <a:bodyPr vert="horz" lIns="91308" tIns="45654" rIns="91308" bIns="45654" rtlCol="0" anchor="b"/>
          <a:lstStyle>
            <a:lvl1pPr algn="r">
              <a:defRPr sz="1200"/>
            </a:lvl1pPr>
          </a:lstStyle>
          <a:p>
            <a:fld id="{3A17EA79-D409-4838-B9ED-E0932FC1D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1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Статистика для национального проекта «Малое и среднее предпринимательство и поддержка индивидуальной предпринимательской инициативы»</a:t>
            </a:r>
          </a:p>
          <a:p>
            <a:r>
              <a:rPr lang="ru-RU" dirty="0"/>
              <a:t>Значения показателя «Количество </a:t>
            </a:r>
            <a:r>
              <a:rPr lang="ru-RU" dirty="0" err="1"/>
              <a:t>самозанятых</a:t>
            </a:r>
            <a:r>
              <a:rPr lang="ru-RU" dirty="0"/>
              <a:t> граждан, зафиксировавших свой статус, с учетом введения налогового режима для </a:t>
            </a:r>
            <a:r>
              <a:rPr lang="ru-RU" dirty="0" err="1"/>
              <a:t>самозанятых</a:t>
            </a:r>
            <a:r>
              <a:rPr lang="ru-RU" dirty="0"/>
              <a:t>», сформированные в соответствии с приказом ФНС России от 03.04.2020 № ЕД-7-20/233@ «Об утверждении Методики расчета показателя «Количество </a:t>
            </a:r>
            <a:r>
              <a:rPr lang="ru-RU" dirty="0" err="1"/>
              <a:t>самозанятых</a:t>
            </a:r>
            <a:r>
              <a:rPr lang="ru-RU" dirty="0"/>
              <a:t> граждан, зафиксировавших свой статус, с учетом введения налогового режима для </a:t>
            </a:r>
            <a:r>
              <a:rPr lang="ru-RU" dirty="0" err="1"/>
              <a:t>самозанятых</a:t>
            </a:r>
            <a:r>
              <a:rPr lang="ru-RU" dirty="0"/>
              <a:t>» федерального проекта «Улучшение условий ведения предпринимательской деятельности», входящего в национальный проект «Малое и среднее предпринимательство и поддержка индивидуальной предпринимательской инициативы»</a:t>
            </a:r>
          </a:p>
          <a:p>
            <a:r>
              <a:rPr lang="ru-RU" dirty="0"/>
              <a:t>+ новости</a:t>
            </a:r>
          </a:p>
          <a:p>
            <a:r>
              <a:rPr lang="ru-RU" dirty="0"/>
              <a:t>+ </a:t>
            </a:r>
            <a:r>
              <a:rPr lang="en-US" dirty="0"/>
              <a:t>https://</a:t>
            </a:r>
            <a:r>
              <a:rPr lang="en-US" dirty="0" err="1"/>
              <a:t>economy.gov.ru</a:t>
            </a:r>
            <a:r>
              <a:rPr lang="en-US" dirty="0"/>
              <a:t>/material/news/kolichestvo_samozanyatyh_v_rossii_uvelichilos_na_125_tys_chelovek_za_mesyac.html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A1C72-3913-3C44-B8E3-CAC80A5F75C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8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C7D3A-3C0F-4FAE-B1E7-9F22D3F0722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54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6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15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59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6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66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66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24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04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06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19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0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4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4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2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настоящее время система коллективных договоров и соглашений, заключенных организациями ФНПР, включает:</a:t>
            </a:r>
          </a:p>
          <a:p>
            <a:r>
              <a:rPr lang="ru-RU" dirty="0"/>
              <a:t>Генеральное соглашение между общероссийскими объединениями профсоюзов, общероссийскими объединениями работодателей и Правительством Российской Федерации на 2021 – 2023 годы;</a:t>
            </a:r>
          </a:p>
          <a:p>
            <a:r>
              <a:rPr lang="ru-RU" b="1" dirty="0"/>
              <a:t>5</a:t>
            </a:r>
            <a:r>
              <a:rPr lang="ru-RU" dirty="0"/>
              <a:t> соглашений, заключенных на уровне федеральных округов;</a:t>
            </a:r>
          </a:p>
          <a:p>
            <a:r>
              <a:rPr lang="ru-RU" b="1" dirty="0"/>
              <a:t>60</a:t>
            </a:r>
            <a:r>
              <a:rPr lang="ru-RU" dirty="0"/>
              <a:t> отраслевых соглашений, заключенных на федеральном уровне;</a:t>
            </a:r>
          </a:p>
          <a:p>
            <a:r>
              <a:rPr lang="ru-RU" b="1" dirty="0"/>
              <a:t>83</a:t>
            </a:r>
            <a:r>
              <a:rPr lang="ru-RU" dirty="0"/>
              <a:t> региональное трехстороннее соглашение;</a:t>
            </a:r>
          </a:p>
          <a:p>
            <a:r>
              <a:rPr lang="ru-RU" b="1" dirty="0"/>
              <a:t>119 325</a:t>
            </a:r>
            <a:r>
              <a:rPr lang="ru-RU" dirty="0"/>
              <a:t> коллективных договоров.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EA79-D409-4838-B9ED-E0932FC1D2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7D3A-3C0F-4FAE-B1E7-9F22D3F0722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Численность работников организаций, в которых действуют организации профсоюза, всего </a:t>
            </a:r>
          </a:p>
          <a:p>
            <a:r>
              <a:rPr lang="ru-RU" dirty="0"/>
              <a:t>в том числе на которых распространяется действие:</a:t>
            </a:r>
          </a:p>
          <a:p>
            <a:r>
              <a:rPr lang="ru-RU" dirty="0"/>
              <a:t>11</a:t>
            </a:r>
          </a:p>
          <a:p>
            <a:r>
              <a:rPr lang="ru-RU" b="1" dirty="0"/>
              <a:t>17462950</a:t>
            </a:r>
            <a:endParaRPr lang="ru-RU" dirty="0"/>
          </a:p>
          <a:p>
            <a:pPr lvl="0"/>
            <a:r>
              <a:rPr lang="ru-RU" dirty="0"/>
              <a:t>колдоговоров </a:t>
            </a:r>
          </a:p>
          <a:p>
            <a:r>
              <a:rPr lang="ru-RU" dirty="0"/>
              <a:t>11.1</a:t>
            </a:r>
          </a:p>
          <a:p>
            <a:r>
              <a:rPr lang="ru-RU" b="1" dirty="0"/>
              <a:t>16375227</a:t>
            </a:r>
            <a:endParaRPr lang="ru-RU" dirty="0"/>
          </a:p>
          <a:p>
            <a:pPr lvl="0"/>
            <a:r>
              <a:rPr lang="ru-RU" dirty="0"/>
              <a:t>федеральных отраслевых соглашений</a:t>
            </a:r>
          </a:p>
          <a:p>
            <a:r>
              <a:rPr lang="ru-RU" dirty="0"/>
              <a:t>11.2</a:t>
            </a:r>
          </a:p>
          <a:p>
            <a:r>
              <a:rPr lang="ru-RU" b="1" dirty="0"/>
              <a:t>10026250</a:t>
            </a:r>
            <a:endParaRPr lang="ru-RU" dirty="0"/>
          </a:p>
          <a:p>
            <a:pPr lvl="0"/>
            <a:r>
              <a:rPr lang="ru-RU" dirty="0"/>
              <a:t>отраслевых соглашений, заключенных на региональном уровне</a:t>
            </a:r>
          </a:p>
          <a:p>
            <a:r>
              <a:rPr lang="ru-RU" dirty="0"/>
              <a:t>11.3</a:t>
            </a:r>
          </a:p>
          <a:p>
            <a:r>
              <a:rPr lang="ru-RU" b="1" dirty="0"/>
              <a:t>7207489</a:t>
            </a:r>
            <a:endParaRPr lang="ru-RU" dirty="0"/>
          </a:p>
          <a:p>
            <a:pPr lvl="0"/>
            <a:r>
              <a:rPr lang="ru-RU" dirty="0"/>
              <a:t>отраслевых соглашений, заключенных на территориальном уровне</a:t>
            </a:r>
          </a:p>
          <a:p>
            <a:r>
              <a:rPr lang="ru-RU" dirty="0"/>
              <a:t>11.4</a:t>
            </a:r>
          </a:p>
          <a:p>
            <a:r>
              <a:rPr lang="ru-RU" b="1" dirty="0"/>
              <a:t>4173315</a:t>
            </a:r>
            <a:endParaRPr lang="ru-RU" dirty="0"/>
          </a:p>
          <a:p>
            <a:pPr lvl="0"/>
            <a:r>
              <a:rPr lang="ru-RU" dirty="0"/>
              <a:t>соглашения о региональной минимальной заработной плате</a:t>
            </a:r>
          </a:p>
          <a:p>
            <a:r>
              <a:rPr lang="ru-RU" dirty="0"/>
              <a:t>11.5</a:t>
            </a:r>
          </a:p>
          <a:p>
            <a:r>
              <a:rPr lang="ru-RU" b="1" dirty="0"/>
              <a:t>5879924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C7D3A-3C0F-4FAE-B1E7-9F22D3F0722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2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851648" cy="223224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400" u="sng" dirty="0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br>
              <a:rPr lang="en-US" sz="3400" u="sng" dirty="0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400" u="sng" dirty="0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укрепления социального партнёрства</a:t>
            </a:r>
            <a:endParaRPr lang="ru-RU" sz="2800" u="sng" dirty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941168"/>
            <a:ext cx="4536504" cy="1440160"/>
          </a:xfrm>
        </p:spPr>
        <p:txBody>
          <a:bodyPr>
            <a:normAutofit/>
          </a:bodyPr>
          <a:lstStyle/>
          <a:p>
            <a:pPr algn="l"/>
            <a:endParaRPr lang="ru-RU" sz="2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980728"/>
            <a:ext cx="741682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n/>
                <a:latin typeface="Times New Roman" pitchFamily="18" charset="0"/>
                <a:ea typeface="+mj-ea"/>
                <a:cs typeface="Times New Roman" pitchFamily="18" charset="0"/>
              </a:rPr>
              <a:t>ФЕДЕРАЦИЯ НЕЗАВИСИМЫХ ПРОФСОЮЗОВ РОССИИ</a:t>
            </a:r>
            <a:endParaRPr kumimoji="0" lang="ru-RU" sz="2000" b="1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Y:\ИМЕННЫЕ ПАПКИ\Алексеев\fnprlogo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7" t="2673" r="985" b="1100"/>
          <a:stretch/>
        </p:blipFill>
        <p:spPr bwMode="auto">
          <a:xfrm>
            <a:off x="683568" y="836712"/>
            <a:ext cx="864097" cy="864096"/>
          </a:xfrm>
          <a:prstGeom prst="rect">
            <a:avLst/>
          </a:prstGeom>
          <a:ln w="38100">
            <a:solidFill>
              <a:schemeClr val="bg1"/>
            </a:solidFill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Численность работников, на которых распространяется действие соглашений и коллективных договоров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610697"/>
              </p:ext>
            </p:extLst>
          </p:nvPr>
        </p:nvGraphicFramePr>
        <p:xfrm>
          <a:off x="0" y="1052736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414042C1-B911-29CB-DAC1-C1704DB13C76}"/>
              </a:ext>
            </a:extLst>
          </p:cNvPr>
          <p:cNvSpPr txBox="1"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atin typeface="Cambria" panose="02040503050406030204" pitchFamily="18" charset="0"/>
              </a:rPr>
              <a:t>Источник</a:t>
            </a:r>
            <a:r>
              <a:rPr lang="ru-RU" sz="1800" dirty="0">
                <a:latin typeface="Cambria" panose="02040503050406030204" pitchFamily="18" charset="0"/>
              </a:rPr>
              <a:t>: оценка ФНПР по данным общероссийских (межрегиональных) профсоюзов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1EC3A42-1D22-324F-8F99-F3905C824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879652"/>
              </p:ext>
            </p:extLst>
          </p:nvPr>
        </p:nvGraphicFramePr>
        <p:xfrm>
          <a:off x="-19277" y="1441642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748AE-DFE6-1547-A515-61E0B684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22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000" b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Численность самозанятых</a:t>
            </a:r>
            <a:r>
              <a:rPr lang="ru-RU" sz="3000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, тыс. чел.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53DDD07-5D87-844A-8E40-C080F011E78B}"/>
              </a:ext>
            </a:extLst>
          </p:cNvPr>
          <p:cNvSpPr txBox="1"/>
          <p:nvPr/>
        </p:nvSpPr>
        <p:spPr>
          <a:xfrm>
            <a:off x="6876256" y="42930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/>
              <a:t>Источник</a:t>
            </a:r>
            <a:r>
              <a:rPr lang="ru-RU" sz="1800" dirty="0"/>
              <a:t>: </a:t>
            </a:r>
          </a:p>
          <a:p>
            <a:pPr algn="r"/>
            <a:r>
              <a:rPr lang="ru-RU" sz="1800" dirty="0"/>
              <a:t>сайт ФНС России</a:t>
            </a:r>
          </a:p>
        </p:txBody>
      </p:sp>
      <p:pic>
        <p:nvPicPr>
          <p:cNvPr id="9" name="Рисунок 8" descr="Социальная сеть со сплошной заливкой">
            <a:extLst>
              <a:ext uri="{FF2B5EF4-FFF2-40B4-BE49-F238E27FC236}">
                <a16:creationId xmlns:a16="http://schemas.microsoft.com/office/drawing/2014/main" id="{72163C4F-CB3C-B34C-9B46-25E245233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20" y="1916832"/>
            <a:ext cx="1778787" cy="1778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6249AF-952C-E9FA-B28D-8E4AE4E146DE}"/>
              </a:ext>
            </a:extLst>
          </p:cNvPr>
          <p:cNvSpPr txBox="1"/>
          <p:nvPr/>
        </p:nvSpPr>
        <p:spPr>
          <a:xfrm>
            <a:off x="0" y="653760"/>
            <a:ext cx="914893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ru-RU" sz="2200" dirty="0">
                <a:latin typeface="Cambria" panose="02040503050406030204" pitchFamily="18" charset="0"/>
              </a:rPr>
              <a:t>Реальная динамика зарегистрированных самозанятых примерно на полтора года опередила прогноз МЭР России — 5 млн чел. к 2024 году.</a:t>
            </a:r>
          </a:p>
        </p:txBody>
      </p:sp>
    </p:spTree>
    <p:extLst>
      <p:ext uri="{BB962C8B-B14F-4D97-AF65-F5344CB8AC3E}">
        <p14:creationId xmlns:p14="http://schemas.microsoft.com/office/powerpoint/2010/main" val="10977677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48786"/>
              </p:ext>
            </p:extLst>
          </p:nvPr>
        </p:nvGraphicFramePr>
        <p:xfrm>
          <a:off x="0" y="980728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37320" y="5679060"/>
            <a:ext cx="3816424" cy="64807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Cambria" panose="02040503050406030204" pitchFamily="18" charset="0"/>
              </a:rPr>
              <a:t>Внебюджетная сфера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291064" y="5679060"/>
            <a:ext cx="3744416" cy="5760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Cambria" panose="02040503050406030204" pitchFamily="18" charset="0"/>
              </a:rPr>
              <a:t>Бюджетная сфера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21" y="6191561"/>
            <a:ext cx="6857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cs typeface="Arial" pitchFamily="34" charset="0"/>
              </a:rPr>
              <a:t>*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в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2022 и 2021 году — на данный год, </a:t>
            </a:r>
          </a:p>
          <a:p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в предыдущие годы —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за 2-й квартал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предшествующего года.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108520" y="6309320"/>
            <a:ext cx="9144000" cy="3571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latin typeface="Cambria" panose="02040503050406030204" pitchFamily="18" charset="0"/>
              </a:rPr>
              <a:t>Источник</a:t>
            </a:r>
            <a:r>
              <a:rPr lang="ru-RU" sz="1800" dirty="0">
                <a:latin typeface="Cambria" panose="02040503050406030204" pitchFamily="18" charset="0"/>
              </a:rPr>
              <a:t>: ФНПР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5BB3-00DF-45E3-B2F8-349D0D269A18}" type="slidenum">
              <a:rPr lang="ru-RU" smtClean="0">
                <a:latin typeface="Cambria" panose="02040503050406030204" pitchFamily="18" charset="0"/>
              </a:rPr>
              <a:pPr/>
              <a:t>12</a:t>
            </a:fld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Количество </a:t>
            </a:r>
            <a:r>
              <a:rPr lang="ru-RU" sz="2400" b="1" kern="0" dirty="0">
                <a:ea typeface="+mj-ea"/>
                <a:cs typeface="+mj-cs"/>
              </a:rPr>
              <a:t>регионов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, в которых установлен размер минимальной заработной платы,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FF6F6F"/>
                </a:solidFill>
                <a:ea typeface="+mj-ea"/>
                <a:cs typeface="+mj-cs"/>
              </a:rPr>
              <a:t>в том числе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6F6F"/>
                </a:solidFill>
                <a:effectLst/>
                <a:uLnTx/>
                <a:uFillTx/>
                <a:ea typeface="+mj-ea"/>
                <a:cs typeface="+mj-cs"/>
              </a:rPr>
              <a:t>не ниже ПМ трудоспособного в субъекте Российской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rgbClr val="FF6F6F"/>
                </a:solidFill>
                <a:effectLst/>
                <a:uLnTx/>
                <a:uFillTx/>
                <a:ea typeface="+mj-ea"/>
                <a:cs typeface="+mj-cs"/>
              </a:rPr>
              <a:t> Федерации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6F6F"/>
                </a:solidFill>
                <a:effectLst/>
                <a:uLnTx/>
                <a:uFillTx/>
                <a:ea typeface="+mj-ea"/>
                <a:cs typeface="+mj-cs"/>
              </a:rPr>
              <a:t>*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90D9AC9-BC08-E742-9E44-C3302A1FFB95}"/>
              </a:ext>
            </a:extLst>
          </p:cNvPr>
          <p:cNvCxnSpPr>
            <a:cxnSpLocks/>
            <a:endCxn id="4" idx="2"/>
          </p:cNvCxnSpPr>
          <p:nvPr/>
        </p:nvCxnSpPr>
        <p:spPr bwMode="auto">
          <a:xfrm>
            <a:off x="4572000" y="1755004"/>
            <a:ext cx="0" cy="3906244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892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475CE-95BF-A8BC-BAA7-7B78246B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Перечень субъектов Сибири , с установленным размером МЗП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B7BDAAB-7A43-BD4B-A25F-58E49796B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251357"/>
              </p:ext>
            </p:extLst>
          </p:nvPr>
        </p:nvGraphicFramePr>
        <p:xfrm>
          <a:off x="323528" y="1912834"/>
          <a:ext cx="8363270" cy="4313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688">
                  <a:extLst>
                    <a:ext uri="{9D8B030D-6E8A-4147-A177-3AD203B41FA5}">
                      <a16:colId xmlns:a16="http://schemas.microsoft.com/office/drawing/2014/main" val="3576125044"/>
                    </a:ext>
                  </a:extLst>
                </a:gridCol>
                <a:gridCol w="3194755">
                  <a:extLst>
                    <a:ext uri="{9D8B030D-6E8A-4147-A177-3AD203B41FA5}">
                      <a16:colId xmlns:a16="http://schemas.microsoft.com/office/drawing/2014/main" val="1897974099"/>
                    </a:ext>
                  </a:extLst>
                </a:gridCol>
                <a:gridCol w="2520869">
                  <a:extLst>
                    <a:ext uri="{9D8B030D-6E8A-4147-A177-3AD203B41FA5}">
                      <a16:colId xmlns:a16="http://schemas.microsoft.com/office/drawing/2014/main" val="630577498"/>
                    </a:ext>
                  </a:extLst>
                </a:gridCol>
                <a:gridCol w="2090958">
                  <a:extLst>
                    <a:ext uri="{9D8B030D-6E8A-4147-A177-3AD203B41FA5}">
                      <a16:colId xmlns:a16="http://schemas.microsoft.com/office/drawing/2014/main" val="123217417"/>
                    </a:ext>
                  </a:extLst>
                </a:gridCol>
              </a:tblGrid>
              <a:tr h="13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соглашения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Срок действия соглашения (годы)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РМЗП (руб)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/>
                </a:tc>
                <a:extLst>
                  <a:ext uri="{0D108BD9-81ED-4DB2-BD59-A6C34878D82A}">
                    <a16:rowId xmlns:a16="http://schemas.microsoft.com/office/drawing/2014/main" val="4064750470"/>
                  </a:ext>
                </a:extLst>
              </a:tr>
              <a:tr h="102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Региональное соглашение о размере минимальной заработной платы в Алтайском крае на 2022-2024 годы от 25.11.2021г.</a:t>
                      </a:r>
                      <a:endParaRPr lang="ru-RU" sz="1100" dirty="0">
                        <a:effectLst/>
                      </a:endParaRPr>
                    </a:p>
                    <a:p>
                      <a:r>
                        <a:rPr lang="ru-RU" sz="1200" dirty="0">
                          <a:effectLst/>
                        </a:rPr>
                        <a:t>- Дополнительное соглашение (от 19.12.2022 г.) к региональному соглашению о размере минимальной заработной платы в Алтайском крае на 2022-2024 годы от 25.11.2021г.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2022-2024 годы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</a:rPr>
                        <a:t>Внебюджет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 - 17 786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Бюджет - 16 242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extLst>
                  <a:ext uri="{0D108BD9-81ED-4DB2-BD59-A6C34878D82A}">
                    <a16:rowId xmlns:a16="http://schemas.microsoft.com/office/drawing/2014/main" val="968745972"/>
                  </a:ext>
                </a:extLst>
              </a:tr>
              <a:tr h="269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Региональное соглашение о минимальной заработной плате в Республике Алтай</a:t>
                      </a:r>
                      <a:endParaRPr lang="ru-RU" sz="1100" dirty="0">
                        <a:effectLst/>
                      </a:endParaRPr>
                    </a:p>
                  </a:txBody>
                  <a:tcPr marL="46471" marR="464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31.12.2023г.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16 242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extLst>
                  <a:ext uri="{0D108BD9-81ED-4DB2-BD59-A6C34878D82A}">
                    <a16:rowId xmlns:a16="http://schemas.microsoft.com/office/drawing/2014/main" val="623667768"/>
                  </a:ext>
                </a:extLst>
              </a:tr>
              <a:tr h="1124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Региональное соглашение № 01.08-010 -45/18 между Правительством Республики Бурятия, Союзом "Объединение организаций профсоюзов РБ" и союзами работодателей РБ" О минимальной месячной заработной плате на территории Республики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25.12.2020-31.12.2023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16 242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extLst>
                  <a:ext uri="{0D108BD9-81ED-4DB2-BD59-A6C34878D82A}">
                    <a16:rowId xmlns:a16="http://schemas.microsoft.com/office/drawing/2014/main" val="3793056913"/>
                  </a:ext>
                </a:extLst>
              </a:tr>
              <a:tr h="820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Кузбасское региональное соглашение между «Федерация профсоюзных организаций Кузбасса», Правительством Кемеровской области - Кузбасса и работодателями Кемеровской области - Кузбасса на 2022 - 2024 годы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31.12.2024г.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27803,1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71" marR="46471" marT="0" marB="0" anchor="ctr"/>
                </a:tc>
                <a:extLst>
                  <a:ext uri="{0D108BD9-81ED-4DB2-BD59-A6C34878D82A}">
                    <a16:rowId xmlns:a16="http://schemas.microsoft.com/office/drawing/2014/main" val="255941344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A36954D-5B28-49F3-192C-C4A78B8A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9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C5869-B60E-E9D2-E287-1218C5ED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68DAD09-7FD4-3B78-2CE8-F0B9647AB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649796"/>
              </p:ext>
            </p:extLst>
          </p:nvPr>
        </p:nvGraphicFramePr>
        <p:xfrm>
          <a:off x="457201" y="625008"/>
          <a:ext cx="8239826" cy="5990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471">
                  <a:extLst>
                    <a:ext uri="{9D8B030D-6E8A-4147-A177-3AD203B41FA5}">
                      <a16:colId xmlns:a16="http://schemas.microsoft.com/office/drawing/2014/main" val="2841505180"/>
                    </a:ext>
                  </a:extLst>
                </a:gridCol>
                <a:gridCol w="3147599">
                  <a:extLst>
                    <a:ext uri="{9D8B030D-6E8A-4147-A177-3AD203B41FA5}">
                      <a16:colId xmlns:a16="http://schemas.microsoft.com/office/drawing/2014/main" val="4217510598"/>
                    </a:ext>
                  </a:extLst>
                </a:gridCol>
                <a:gridCol w="2483661">
                  <a:extLst>
                    <a:ext uri="{9D8B030D-6E8A-4147-A177-3AD203B41FA5}">
                      <a16:colId xmlns:a16="http://schemas.microsoft.com/office/drawing/2014/main" val="2767440568"/>
                    </a:ext>
                  </a:extLst>
                </a:gridCol>
                <a:gridCol w="2060095">
                  <a:extLst>
                    <a:ext uri="{9D8B030D-6E8A-4147-A177-3AD203B41FA5}">
                      <a16:colId xmlns:a16="http://schemas.microsoft.com/office/drawing/2014/main" val="3546130438"/>
                    </a:ext>
                  </a:extLst>
                </a:gridCol>
              </a:tblGrid>
              <a:tr h="35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соглашения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Срок действия соглашения (годы)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РМЗП (руб)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/>
                </a:tc>
                <a:extLst>
                  <a:ext uri="{0D108BD9-81ED-4DB2-BD59-A6C34878D82A}">
                    <a16:rowId xmlns:a16="http://schemas.microsoft.com/office/drawing/2014/main" val="172362820"/>
                  </a:ext>
                </a:extLst>
              </a:tr>
              <a:tr h="930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Региональное соглашение № 78-РС «О минимальной заработной плате в Омской области» от 20.12.2022 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 01.01.2023 г. по 31.12.2023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Бюджет – 16 242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</a:rPr>
                        <a:t>Внебюджет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 – 16 500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extLst>
                  <a:ext uri="{0D108BD9-81ED-4DB2-BD59-A6C34878D82A}">
                    <a16:rowId xmlns:a16="http://schemas.microsoft.com/office/drawing/2014/main" val="1607322662"/>
                  </a:ext>
                </a:extLst>
              </a:tr>
              <a:tr h="704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Региональное соглашение о минимальной заработной плате в Томской области на 2023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до 31 декабря 2023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16 242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extLst>
                  <a:ext uri="{0D108BD9-81ED-4DB2-BD59-A6C34878D82A}">
                    <a16:rowId xmlns:a16="http://schemas.microsoft.com/office/drawing/2014/main" val="592410275"/>
                  </a:ext>
                </a:extLst>
              </a:tr>
              <a:tr h="704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Региональное соглашение о минимальной заработной плате в Республике Тыва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 01.01.2021 г. до 31.12.2023 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16 242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extLst>
                  <a:ext uri="{0D108BD9-81ED-4DB2-BD59-A6C34878D82A}">
                    <a16:rowId xmlns:a16="http://schemas.microsoft.com/office/drawing/2014/main" val="331550545"/>
                  </a:ext>
                </a:extLst>
              </a:tr>
              <a:tr h="3205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Соглашение о минимальной заработной плате в Республике Хакасия (№ 61.д от 27.12.2021)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Дополнительное соглашение № 1 (18.д от 29.06.2022)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к Соглашению о минимальной заработной плате в Республике Хакасия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(№ 61.д от 27.12.2021)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 01.01.2022 по 31.12.2024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16 242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0" marR="59880" marT="0" marB="0" anchor="ctr"/>
                </a:tc>
                <a:extLst>
                  <a:ext uri="{0D108BD9-81ED-4DB2-BD59-A6C34878D82A}">
                    <a16:rowId xmlns:a16="http://schemas.microsoft.com/office/drawing/2014/main" val="344969798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FC3353B-60E8-AD5B-31F9-AF839279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20888"/>
            <a:ext cx="9155360" cy="8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3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2600" b="1" dirty="0">
              <a:latin typeface="+mn-lt"/>
              <a:cs typeface="Times New Roman" pitchFamily="18" charset="0"/>
            </a:endParaRPr>
          </a:p>
          <a:p>
            <a:pPr algn="ctr"/>
            <a:r>
              <a:rPr lang="ru-RU" sz="2600" b="1" dirty="0">
                <a:latin typeface="+mn-lt"/>
                <a:cs typeface="Times New Roman" pitchFamily="18" charset="0"/>
              </a:rPr>
              <a:t>Актуальные проблемы социального партнерства</a:t>
            </a:r>
          </a:p>
          <a:p>
            <a:pPr algn="ctr"/>
            <a:endParaRPr lang="ru-RU" sz="2600" b="1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07704" y="1556792"/>
            <a:ext cx="6912768" cy="4464496"/>
          </a:xfrm>
        </p:spPr>
        <p:txBody>
          <a:bodyPr anchor="t">
            <a:normAutofit lnSpcReduction="10000"/>
          </a:bodyPr>
          <a:lstStyle/>
          <a:p>
            <a:pPr indent="355600" algn="just">
              <a:buClrTx/>
              <a:buFont typeface="+mj-lt"/>
              <a:buAutoNum type="arabicPeriod"/>
            </a:pPr>
            <a:r>
              <a:rPr lang="ru-RU" sz="2000" dirty="0"/>
              <a:t>Обеспечение участия объединений профсоюзов в разработке документов стратегического планирования.</a:t>
            </a:r>
          </a:p>
          <a:p>
            <a:pPr indent="355600" algn="just">
              <a:buClrTx/>
              <a:buFont typeface="+mj-lt"/>
              <a:buAutoNum type="arabicPeriod"/>
            </a:pPr>
            <a:r>
              <a:rPr lang="ru-RU" sz="2000" dirty="0"/>
              <a:t>Распространение действия соглашений в сфере труда на всех работодателей независимо от их участия в объединениях работодателей.</a:t>
            </a:r>
          </a:p>
          <a:p>
            <a:pPr indent="355600" algn="just">
              <a:buClrTx/>
              <a:buFont typeface="+mj-lt"/>
              <a:buAutoNum type="arabicPeriod"/>
            </a:pPr>
            <a:r>
              <a:rPr lang="ru-RU" sz="2000" dirty="0"/>
              <a:t>Учет положений отраслевых соглашений при ценообразовании в тарифорегулируемых отраслях.</a:t>
            </a:r>
          </a:p>
          <a:p>
            <a:pPr indent="355600" algn="just">
              <a:buClrTx/>
              <a:buFont typeface="+mj-lt"/>
              <a:buAutoNum type="arabicPeriod"/>
            </a:pPr>
            <a:r>
              <a:rPr lang="ru-RU" sz="2000" dirty="0"/>
              <a:t>Дополнение положений о федеральных министерствах и полномочных представителей Президента России в федеральных округах по наделению их полномочиями по обеспечению реализации принципов социального партнерства.</a:t>
            </a:r>
          </a:p>
          <a:p>
            <a:pPr indent="355600" algn="just">
              <a:buClrTx/>
              <a:buFont typeface="+mj-lt"/>
              <a:buAutoNum type="arabicPeriod"/>
            </a:pPr>
            <a:r>
              <a:rPr lang="ru-RU" sz="2000" dirty="0"/>
              <a:t>Распространение механизмов социального партнерства в сфере труда на всех трудящихся независимо от форм занятости.</a:t>
            </a:r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9" name="Рисунок 8" descr="png-clipart-partnership-graphics-collaboration-illustration-business-partnership-collaboration.png"/>
          <p:cNvPicPr>
            <a:picLocks noChangeAspect="1"/>
          </p:cNvPicPr>
          <p:nvPr/>
        </p:nvPicPr>
        <p:blipFill>
          <a:blip r:embed="rId3" cstate="print"/>
          <a:srcRect l="18444" r="17000"/>
          <a:stretch>
            <a:fillRect/>
          </a:stretch>
        </p:blipFill>
        <p:spPr>
          <a:xfrm>
            <a:off x="107504" y="2780928"/>
            <a:ext cx="1656184" cy="141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2600" b="1" dirty="0">
              <a:latin typeface="+mn-lt"/>
              <a:cs typeface="Times New Roman" pitchFamily="18" charset="0"/>
            </a:endParaRPr>
          </a:p>
          <a:p>
            <a:pPr algn="ctr"/>
            <a:r>
              <a:rPr lang="ru-RU" sz="2600" b="1" dirty="0">
                <a:latin typeface="+mn-lt"/>
                <a:cs typeface="Times New Roman" pitchFamily="18" charset="0"/>
              </a:rPr>
              <a:t>Актуальные проблемы социального партнерства</a:t>
            </a:r>
          </a:p>
          <a:p>
            <a:pPr algn="ctr"/>
            <a:endParaRPr lang="ru-RU" sz="2600" b="1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07704" y="1628800"/>
            <a:ext cx="6840760" cy="4320480"/>
          </a:xfrm>
        </p:spPr>
        <p:txBody>
          <a:bodyPr anchor="t">
            <a:normAutofit/>
          </a:bodyPr>
          <a:lstStyle/>
          <a:p>
            <a:pPr algn="just">
              <a:buClrTx/>
            </a:pPr>
            <a:r>
              <a:rPr lang="ru-RU" sz="2000" dirty="0"/>
              <a:t>6. Установление приоритетного права профсоюзов на заключение коллективного договора в организации.</a:t>
            </a:r>
          </a:p>
          <a:p>
            <a:pPr algn="just">
              <a:buClrTx/>
            </a:pPr>
            <a:r>
              <a:rPr lang="ru-RU" sz="2000" dirty="0"/>
              <a:t>7. Обеспечение участия представителей работников в заседаниях коллегиального органа управления организацией с правом совещательного голоса.</a:t>
            </a:r>
          </a:p>
          <a:p>
            <a:pPr algn="just">
              <a:buClrTx/>
            </a:pPr>
            <a:r>
              <a:rPr lang="ru-RU" sz="2000" dirty="0"/>
              <a:t>8. Установление тарифных ставок, окладов (должностных окладов) не ниже МРОТ (в соответствии с правовой позицией Конституционного Суда Российской Федерации).</a:t>
            </a:r>
          </a:p>
          <a:p>
            <a:pPr algn="just">
              <a:buClrTx/>
            </a:pPr>
            <a:r>
              <a:rPr lang="ru-RU" sz="2000" dirty="0"/>
              <a:t>9. Расширение представительности сторон при заключении отраслевых соглашений.</a:t>
            </a:r>
          </a:p>
          <a:p>
            <a:pPr algn="just">
              <a:buClrTx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 descr="png-clipart-partnership-graphics-collaboration-illustration-business-partnership-collaboration.png"/>
          <p:cNvPicPr>
            <a:picLocks noChangeAspect="1"/>
          </p:cNvPicPr>
          <p:nvPr/>
        </p:nvPicPr>
        <p:blipFill>
          <a:blip r:embed="rId3" cstate="print"/>
          <a:srcRect l="18444" r="17000"/>
          <a:stretch>
            <a:fillRect/>
          </a:stretch>
        </p:blipFill>
        <p:spPr>
          <a:xfrm>
            <a:off x="107504" y="2852936"/>
            <a:ext cx="1656184" cy="141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86B9C-ADD2-06EA-CADF-4B543F56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0886E4-8442-9453-CD71-89FA1F1B8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подробности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51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79712" y="1556792"/>
            <a:ext cx="6840760" cy="4248472"/>
          </a:xfrm>
        </p:spPr>
        <p:txBody>
          <a:bodyPr anchor="ctr">
            <a:normAutofit/>
          </a:bodyPr>
          <a:lstStyle/>
          <a:p>
            <a:pPr indent="541338" algn="just">
              <a:buClrTx/>
            </a:pPr>
            <a:r>
              <a:rPr lang="ru-RU" sz="2000" b="1" u="sng" dirty="0"/>
              <a:t>Проблема:</a:t>
            </a:r>
            <a:r>
              <a:rPr lang="ru-RU" sz="2000" b="1" dirty="0"/>
              <a:t> </a:t>
            </a:r>
            <a:r>
              <a:rPr lang="ru-RU" sz="2000" dirty="0"/>
              <a:t>«слабое» взаимодействия органов государственной власти с профсоюзами при подготовке и рассмотрении документов стратегического планирования.</a:t>
            </a:r>
          </a:p>
          <a:p>
            <a:pPr algn="just">
              <a:buClrTx/>
            </a:pPr>
            <a:endParaRPr lang="ru-RU" sz="2000" dirty="0"/>
          </a:p>
          <a:p>
            <a:pPr indent="541338" algn="just">
              <a:buClrTx/>
            </a:pPr>
            <a:r>
              <a:rPr lang="ru-RU" sz="2000" b="1" u="sng" dirty="0"/>
              <a:t>Решение</a:t>
            </a:r>
            <a:r>
              <a:rPr lang="ru-RU" sz="2000" dirty="0"/>
              <a:t>: дополнить статью 11 Федерального закона от 28.06.2014 № 172-ФЗ «О стратегическом планировании в Российской Федерации» нормой о рассмотрении документов стратегического планирования на заседании Российской трехсторонней комиссии по регулированию социально-трудовых отношений.</a:t>
            </a:r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-404024"/>
            <a:ext cx="9144000" cy="1692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2600" b="1" dirty="0">
              <a:latin typeface="+mn-lt"/>
              <a:cs typeface="Times New Roman" pitchFamily="18" charset="0"/>
            </a:endParaRPr>
          </a:p>
          <a:p>
            <a:pPr algn="ctr"/>
            <a:r>
              <a:rPr lang="ru-RU" sz="2600" b="1" dirty="0">
                <a:cs typeface="Times New Roman" pitchFamily="18" charset="0"/>
              </a:rPr>
              <a:t>1. Обеспечение участия объединений профсоюзов в разработке документов стратегического планирования</a:t>
            </a:r>
          </a:p>
          <a:p>
            <a:pPr algn="ctr"/>
            <a:endParaRPr lang="ru-RU" sz="2600" b="1" dirty="0">
              <a:latin typeface="+mn-lt"/>
            </a:endParaRPr>
          </a:p>
        </p:txBody>
      </p:sp>
      <p:pic>
        <p:nvPicPr>
          <p:cNvPr id="6" name="Рисунок 5" descr="Business-Growth-Forec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1907704" cy="147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79712" y="1412776"/>
            <a:ext cx="6840760" cy="5445224"/>
          </a:xfrm>
        </p:spPr>
        <p:txBody>
          <a:bodyPr anchor="t">
            <a:normAutofit lnSpcReduction="10000"/>
          </a:bodyPr>
          <a:lstStyle/>
          <a:p>
            <a:pPr indent="541338" algn="just">
              <a:buClrTx/>
            </a:pPr>
            <a:r>
              <a:rPr lang="ru-RU" sz="1800" b="1" u="sng" dirty="0"/>
              <a:t>Проблема:</a:t>
            </a:r>
            <a:r>
              <a:rPr lang="ru-RU" sz="1800" b="1" dirty="0"/>
              <a:t> </a:t>
            </a:r>
            <a:r>
              <a:rPr lang="ru-RU" sz="1800" dirty="0"/>
              <a:t>массовые отказы работодателей от присоединения к отраслевым соглашениям.</a:t>
            </a:r>
          </a:p>
          <a:p>
            <a:pPr indent="541338" algn="just">
              <a:buClrTx/>
            </a:pPr>
            <a:endParaRPr lang="ru-RU" sz="1650" dirty="0"/>
          </a:p>
          <a:p>
            <a:pPr indent="541338" algn="just"/>
            <a:r>
              <a:rPr lang="ru-RU" sz="1800" b="1" u="sng" dirty="0"/>
              <a:t>Решение:</a:t>
            </a:r>
            <a:r>
              <a:rPr lang="ru-RU" sz="1800" dirty="0"/>
              <a:t> внести изменения </a:t>
            </a:r>
            <a:r>
              <a:rPr lang="en-US" sz="1800" dirty="0"/>
              <a:t>в </a:t>
            </a:r>
            <a:r>
              <a:rPr lang="ru-RU" sz="1800" dirty="0"/>
              <a:t>статью</a:t>
            </a:r>
            <a:r>
              <a:rPr lang="en-US" sz="1800" dirty="0"/>
              <a:t> 48 ТК РФ в </a:t>
            </a:r>
            <a:r>
              <a:rPr lang="ru-RU" sz="1800" dirty="0"/>
              <a:t>части распространения действия отраслевого соглашения, заключенного на федеральном уровне, на всех работодателей, осуществляющих деятельность в соответствующей отрасли, в случае если более половины работодателей участвовали в заключении данного соглашения.</a:t>
            </a:r>
          </a:p>
          <a:p>
            <a:pPr indent="541338" algn="ctr"/>
            <a:r>
              <a:rPr lang="en-US" sz="1800" b="1" dirty="0"/>
              <a:t>ИЛИ</a:t>
            </a:r>
            <a:endParaRPr lang="ru-RU" sz="1800" dirty="0"/>
          </a:p>
          <a:p>
            <a:pPr indent="541338" algn="just"/>
            <a:r>
              <a:rPr lang="ru-RU" sz="1800" dirty="0"/>
              <a:t>если профессиональный союз объединяет более половины работников соответствующей отрасли.</a:t>
            </a:r>
          </a:p>
          <a:p>
            <a:pPr indent="541338" algn="just"/>
            <a:r>
              <a:rPr lang="ru-RU" sz="1800" dirty="0"/>
              <a:t>Также установить процедуру распространения отраслевого соглашения на работодателей, не участвовавших в его заключении, а именно: </a:t>
            </a:r>
          </a:p>
          <a:p>
            <a:pPr indent="541338" algn="just"/>
            <a:r>
              <a:rPr lang="ru-RU" sz="1800" dirty="0"/>
              <a:t>наделить отраслевую комиссию по регулированию социально-трудовых отношений, образованную на федеральном уровне с участием ФОИВ соответствующей отрасли, правом направления предложения работодателям, не участвовавшим в заключении данного соглашения, присоединиться к этому соглашению.</a:t>
            </a:r>
          </a:p>
          <a:p>
            <a:pPr indent="541338" algn="just">
              <a:buClrTx/>
            </a:pPr>
            <a:endParaRPr lang="ru-RU" sz="1800" dirty="0"/>
          </a:p>
          <a:p>
            <a:pPr indent="541338" algn="just">
              <a:buClrTx/>
            </a:pPr>
            <a:endParaRPr lang="ru-RU" sz="1800" b="1" u="sng" dirty="0"/>
          </a:p>
          <a:p>
            <a:pPr indent="355600" algn="just">
              <a:buClrTx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ru-RU" sz="2200" b="1" dirty="0">
                <a:cs typeface="Times New Roman" pitchFamily="18" charset="0"/>
              </a:rPr>
              <a:t>2. Распространение действия соглашений в сфере труда на всех работодателей независимо от их участия в объединениях работодателей</a:t>
            </a:r>
          </a:p>
        </p:txBody>
      </p:sp>
      <p:pic>
        <p:nvPicPr>
          <p:cNvPr id="9" name="Рисунок 8" descr="a3137b4f94e6179b5e4a4a16ef4ec1c6.jpg"/>
          <p:cNvPicPr>
            <a:picLocks noChangeAspect="1"/>
          </p:cNvPicPr>
          <p:nvPr/>
        </p:nvPicPr>
        <p:blipFill>
          <a:blip r:embed="rId3" cstate="print"/>
          <a:srcRect l="20601" r="19550" b="2751"/>
          <a:stretch>
            <a:fillRect/>
          </a:stretch>
        </p:blipFill>
        <p:spPr>
          <a:xfrm>
            <a:off x="107504" y="2348880"/>
            <a:ext cx="190780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67544" y="5661248"/>
            <a:ext cx="8195376" cy="917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lIns="81637" tIns="40819" rIns="81637" bIns="40819" anchor="ctr"/>
          <a:lstStyle/>
          <a:p>
            <a:pPr marL="1795463" algn="just" defTabSz="816364">
              <a:defRPr/>
            </a:pPr>
            <a:r>
              <a:rPr lang="ru-RU" sz="1500" b="1" dirty="0">
                <a:cs typeface="+mn-cs"/>
              </a:rPr>
              <a:t>ЛОКАЛЬНЫЙ УРОВЕНЬ</a:t>
            </a:r>
          </a:p>
          <a:p>
            <a:pPr marL="1795463" algn="just" defTabSz="816364">
              <a:defRPr/>
            </a:pPr>
            <a:r>
              <a:rPr lang="ru-RU" sz="1500" dirty="0">
                <a:cs typeface="+mn-cs"/>
              </a:rPr>
              <a:t>Комиссия для ведения коллективных переговоров, подготовки проекта коллективного договора и заключения коллективного договора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467544" y="2060848"/>
            <a:ext cx="8136904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lIns="81637" tIns="40819" rIns="81637" bIns="40819" anchor="ctr"/>
          <a:lstStyle/>
          <a:p>
            <a:pPr indent="17954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500" b="1" dirty="0">
                <a:cs typeface="+mn-cs"/>
              </a:rPr>
              <a:t>РЕГИОНАЛЬНЫЙ УРОВЕНЬ</a:t>
            </a:r>
          </a:p>
          <a:p>
            <a:pPr marL="1795463" algn="just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500" dirty="0"/>
              <a:t>Трехсторонние комиссии по регулированию социально-трудовых отношений, деятельность которых осуществляется в соответствии с законами субъектов Российской Федерации</a:t>
            </a:r>
            <a:endParaRPr lang="ru-RU" sz="1275" b="1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67544" y="4653136"/>
            <a:ext cx="8136904" cy="903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lIns="81637" tIns="40819" rIns="81637" bIns="40819" anchor="ctr"/>
          <a:lstStyle/>
          <a:p>
            <a:pPr marL="1795463" algn="just" defTabSz="816364">
              <a:tabLst>
                <a:tab pos="398463" algn="l"/>
                <a:tab pos="800100" algn="l"/>
                <a:tab pos="1201738" algn="l"/>
                <a:tab pos="1601788" algn="l"/>
                <a:tab pos="2003425" algn="l"/>
                <a:tab pos="2405063" algn="l"/>
                <a:tab pos="2805113" algn="l"/>
                <a:tab pos="3206750" algn="l"/>
                <a:tab pos="3608388" algn="l"/>
                <a:tab pos="4008438" algn="l"/>
                <a:tab pos="4410075" algn="l"/>
                <a:tab pos="4811713" algn="l"/>
                <a:tab pos="5211763" algn="l"/>
                <a:tab pos="5613400" algn="l"/>
                <a:tab pos="6013450" algn="l"/>
                <a:tab pos="6415088" algn="l"/>
                <a:tab pos="6816725" algn="l"/>
                <a:tab pos="7216775" algn="l"/>
                <a:tab pos="7618413" algn="l"/>
                <a:tab pos="8020050" algn="l"/>
              </a:tabLst>
              <a:defRPr/>
            </a:pPr>
            <a:r>
              <a:rPr lang="ru-RU" sz="1500" b="1" dirty="0">
                <a:cs typeface="+mn-cs"/>
              </a:rPr>
              <a:t>ОТРАСЛЕВОЙ (МЕЖОТРАСЛЕВОЙ) УРОВЕНЬ</a:t>
            </a:r>
          </a:p>
          <a:p>
            <a:pPr marL="1795463" algn="just" defTabSz="816364">
              <a:tabLst>
                <a:tab pos="398463" algn="l"/>
                <a:tab pos="800100" algn="l"/>
                <a:tab pos="1201738" algn="l"/>
                <a:tab pos="1601788" algn="l"/>
                <a:tab pos="2003425" algn="l"/>
                <a:tab pos="2405063" algn="l"/>
                <a:tab pos="2805113" algn="l"/>
                <a:tab pos="3206750" algn="l"/>
                <a:tab pos="3608388" algn="l"/>
                <a:tab pos="4008438" algn="l"/>
                <a:tab pos="4410075" algn="l"/>
                <a:tab pos="4811713" algn="l"/>
                <a:tab pos="5211763" algn="l"/>
                <a:tab pos="5613400" algn="l"/>
                <a:tab pos="6013450" algn="l"/>
                <a:tab pos="6415088" algn="l"/>
                <a:tab pos="6816725" algn="l"/>
                <a:tab pos="7216775" algn="l"/>
                <a:tab pos="7618413" algn="l"/>
                <a:tab pos="8020050" algn="l"/>
              </a:tabLst>
              <a:defRPr/>
            </a:pPr>
            <a:r>
              <a:rPr lang="ru-RU" sz="1500" dirty="0"/>
              <a:t>Отраслевые (межотраслевые) комиссии по регулированию социально-трудовых отношений</a:t>
            </a:r>
            <a:endParaRPr lang="ru-RU" sz="1500" dirty="0">
              <a:cs typeface="+mn-cs"/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467544" y="3212976"/>
            <a:ext cx="8156919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lIns="81637" tIns="40819" rIns="81637" bIns="40819" anchor="ctr"/>
          <a:lstStyle/>
          <a:p>
            <a:pPr marL="1795463" defTabSz="816364">
              <a:tabLst>
                <a:tab pos="398463" algn="l"/>
                <a:tab pos="800100" algn="l"/>
                <a:tab pos="1201738" algn="l"/>
                <a:tab pos="1601788" algn="l"/>
                <a:tab pos="1795463" algn="l"/>
                <a:tab pos="2003425" algn="l"/>
                <a:tab pos="2405063" algn="l"/>
                <a:tab pos="2805113" algn="l"/>
                <a:tab pos="3206750" algn="l"/>
                <a:tab pos="3608388" algn="l"/>
                <a:tab pos="4008438" algn="l"/>
                <a:tab pos="4410075" algn="l"/>
                <a:tab pos="4811713" algn="l"/>
                <a:tab pos="5211763" algn="l"/>
                <a:tab pos="5613400" algn="l"/>
                <a:tab pos="6013450" algn="l"/>
                <a:tab pos="6415088" algn="l"/>
                <a:tab pos="6816725" algn="l"/>
                <a:tab pos="7216775" algn="l"/>
                <a:tab pos="7618413" algn="l"/>
                <a:tab pos="8020050" algn="l"/>
              </a:tabLst>
              <a:defRPr/>
            </a:pPr>
            <a:r>
              <a:rPr lang="ru-RU" sz="1500" b="1" dirty="0">
                <a:cs typeface="+mn-cs"/>
              </a:rPr>
              <a:t>ТЕРРИТОРИАЛЬНЫЙ УРОВЕНЬ</a:t>
            </a:r>
          </a:p>
          <a:p>
            <a:pPr marL="1795463" algn="just" defTabSz="816364">
              <a:tabLst>
                <a:tab pos="398463" algn="l"/>
                <a:tab pos="800100" algn="l"/>
                <a:tab pos="1201738" algn="l"/>
                <a:tab pos="1601788" algn="l"/>
                <a:tab pos="1795463" algn="l"/>
                <a:tab pos="2003425" algn="l"/>
                <a:tab pos="2405063" algn="l"/>
                <a:tab pos="2805113" algn="l"/>
                <a:tab pos="3206750" algn="l"/>
                <a:tab pos="3608388" algn="l"/>
                <a:tab pos="4008438" algn="l"/>
                <a:tab pos="4410075" algn="l"/>
                <a:tab pos="4811713" algn="l"/>
                <a:tab pos="5211763" algn="l"/>
                <a:tab pos="5613400" algn="l"/>
                <a:tab pos="6013450" algn="l"/>
                <a:tab pos="6415088" algn="l"/>
                <a:tab pos="6816725" algn="l"/>
                <a:tab pos="7216775" algn="l"/>
                <a:tab pos="7618413" algn="l"/>
                <a:tab pos="8020050" algn="l"/>
              </a:tabLst>
              <a:defRPr/>
            </a:pPr>
            <a:r>
              <a:rPr lang="ru-RU" sz="1400" dirty="0"/>
              <a:t>Трехсторонние комиссии по регулированию социально-трудовых отношений, деятельность которых осуществляется в соответствии с законами субъектов Российской Федерации, положениями об этих комиссиях, утверждаемыми представительными органами местного самоуправления</a:t>
            </a:r>
            <a:endParaRPr lang="ru-RU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103" name="Rectangle 29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009722" cy="457187"/>
          </a:xfrm>
        </p:spPr>
        <p:txBody>
          <a:bodyPr>
            <a:noAutofit/>
          </a:bodyPr>
          <a:lstStyle/>
          <a:p>
            <a:pPr algn="ctr"/>
            <a:r>
              <a:rPr lang="ru-RU" sz="1600" b="1" spc="450" dirty="0">
                <a:solidFill>
                  <a:srgbClr val="002060"/>
                </a:solidFill>
                <a:latin typeface="+mn-lt"/>
                <a:cs typeface="Arial" pitchFamily="34" charset="0"/>
              </a:rPr>
              <a:t>УРОВНИ И ОРГАНЫ СОЦИАЛЬНОГО ПАРНЁРСТВА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1196752"/>
            <a:ext cx="8141811" cy="774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lIns="81637" tIns="40819" rIns="81637" bIns="40819" rtlCol="0">
            <a:spAutoFit/>
          </a:bodyPr>
          <a:lstStyle/>
          <a:p>
            <a:pPr marL="1795463"/>
            <a:r>
              <a:rPr lang="ru-RU" sz="1500" b="1" dirty="0">
                <a:cs typeface="Arial" pitchFamily="34" charset="0"/>
              </a:rPr>
              <a:t>ФЕДЕРАЛЬНЫЙ УРОВЕНЬ</a:t>
            </a:r>
          </a:p>
          <a:p>
            <a:pPr marL="1795463"/>
            <a:r>
              <a:rPr lang="ru-RU" sz="1500" dirty="0">
                <a:cs typeface="Arial" pitchFamily="34" charset="0"/>
              </a:rPr>
              <a:t>Российская трехстороння комиссия по регулированию социально-трудовых отношений (РТК)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59706" y="6428615"/>
            <a:ext cx="258153" cy="358027"/>
          </a:xfrm>
        </p:spPr>
        <p:txBody>
          <a:bodyPr/>
          <a:lstStyle/>
          <a:p>
            <a:pPr>
              <a:defRPr/>
            </a:pPr>
            <a:fld id="{F5D18DC8-D69B-4DD4-B705-BAB4D558220A}" type="slidenum">
              <a:rPr lang="ru-RU" sz="90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4" t="35832" r="80412" b="54521"/>
          <a:stretch>
            <a:fillRect/>
          </a:stretch>
        </p:blipFill>
        <p:spPr bwMode="auto">
          <a:xfrm>
            <a:off x="539552" y="1196752"/>
            <a:ext cx="1368152" cy="7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7" t="68280" r="80078" b="20319"/>
          <a:stretch>
            <a:fillRect/>
          </a:stretch>
        </p:blipFill>
        <p:spPr bwMode="auto">
          <a:xfrm>
            <a:off x="467544" y="2060848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51" t="35832" r="34037" b="53644"/>
          <a:stretch>
            <a:fillRect/>
          </a:stretch>
        </p:blipFill>
        <p:spPr bwMode="auto">
          <a:xfrm>
            <a:off x="467544" y="3429000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51" t="53270" r="34694" b="37083"/>
          <a:stretch>
            <a:fillRect/>
          </a:stretch>
        </p:blipFill>
        <p:spPr bwMode="auto">
          <a:xfrm>
            <a:off x="539552" y="4653136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08" t="69491" r="34695" b="18231"/>
          <a:stretch>
            <a:fillRect/>
          </a:stretch>
        </p:blipFill>
        <p:spPr bwMode="auto">
          <a:xfrm>
            <a:off x="683568" y="5733256"/>
            <a:ext cx="1152128" cy="84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8173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483768" y="1700808"/>
            <a:ext cx="6336704" cy="4896544"/>
          </a:xfrm>
        </p:spPr>
        <p:txBody>
          <a:bodyPr anchor="t">
            <a:normAutofit fontScale="92500" lnSpcReduction="10000"/>
          </a:bodyPr>
          <a:lstStyle/>
          <a:p>
            <a:pPr indent="541338" algn="just">
              <a:buClrTx/>
            </a:pPr>
            <a:endParaRPr lang="ru-RU" sz="1800" b="1" u="sng" dirty="0"/>
          </a:p>
          <a:p>
            <a:pPr indent="541338" algn="just">
              <a:buClrTx/>
            </a:pPr>
            <a:r>
              <a:rPr lang="ru-RU" sz="2000" b="1" u="sng" dirty="0"/>
              <a:t>Проблема:</a:t>
            </a:r>
            <a:r>
              <a:rPr lang="ru-RU" sz="2000" b="1" dirty="0"/>
              <a:t> </a:t>
            </a:r>
            <a:r>
              <a:rPr lang="ru-RU" sz="2000" dirty="0"/>
              <a:t>в цене продукции, поставляемой в рамках государственного заказа, и в величине регулируемых тарифов не учитываются положения коллективных договоров и отраслевых соглашений.</a:t>
            </a:r>
          </a:p>
          <a:p>
            <a:pPr indent="541338" algn="just">
              <a:buClrTx/>
            </a:pPr>
            <a:endParaRPr lang="ru-RU" sz="2000" dirty="0"/>
          </a:p>
          <a:p>
            <a:pPr indent="541338" algn="just"/>
            <a:r>
              <a:rPr lang="ru-RU" sz="2000" b="1" u="sng" dirty="0"/>
              <a:t>Решение:</a:t>
            </a:r>
            <a:r>
              <a:rPr lang="ru-RU" sz="2000" b="1" dirty="0"/>
              <a:t> </a:t>
            </a:r>
            <a:r>
              <a:rPr lang="ru-RU" sz="2000" dirty="0"/>
              <a:t>обеспечить учет при формировании цены продукции, поставляемой по государственному заказу, и установлении тарифов положений отраслевого соглашения и коллективного договора.</a:t>
            </a:r>
          </a:p>
          <a:p>
            <a:pPr indent="541338" algn="just"/>
            <a:endParaRPr lang="ru-RU" sz="2000" dirty="0"/>
          </a:p>
          <a:p>
            <a:pPr indent="541338" algn="just"/>
            <a:r>
              <a:rPr lang="ru-RU" sz="2000" dirty="0"/>
              <a:t>Предусмотреть в полномочиях федеральных органов исполнительной власти, курирующих </a:t>
            </a:r>
            <a:r>
              <a:rPr lang="ru-RU" sz="2000" dirty="0" err="1"/>
              <a:t>тарифорегулируемые</a:t>
            </a:r>
            <a:r>
              <a:rPr lang="ru-RU" sz="2000" dirty="0"/>
              <a:t> отрасли (ЖКХ, электроэнергетика, железнодорожный транспорт),  их участие в качестве стороны отраслевого соглашения.</a:t>
            </a:r>
          </a:p>
          <a:p>
            <a:pPr indent="541338" algn="just"/>
            <a:endParaRPr lang="ru-RU" sz="1800" b="1" u="sng" dirty="0"/>
          </a:p>
          <a:p>
            <a:pPr indent="355600" algn="just">
              <a:buClrTx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endParaRPr lang="ru-RU" sz="2200" b="1" dirty="0">
              <a:cs typeface="Times New Roman" pitchFamily="18" charset="0"/>
            </a:endParaRPr>
          </a:p>
          <a:p>
            <a:pPr algn="ctr"/>
            <a:r>
              <a:rPr lang="ru-RU" sz="2200" b="1" dirty="0">
                <a:cs typeface="Times New Roman" pitchFamily="18" charset="0"/>
              </a:rPr>
              <a:t>3. Учет положений отраслевых соглашений при ценообразовании в тарифорегулируемых отраслях</a:t>
            </a:r>
          </a:p>
        </p:txBody>
      </p:sp>
      <p:sp>
        <p:nvSpPr>
          <p:cNvPr id="1026" name="AutoShape 2" descr="https://kbea.ru/uploads/posts/2017-05/1495705165_op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9GLlzGqlmGM.jpg"/>
          <p:cNvPicPr>
            <a:picLocks noChangeAspect="1"/>
          </p:cNvPicPr>
          <p:nvPr/>
        </p:nvPicPr>
        <p:blipFill>
          <a:blip r:embed="rId3" cstate="print"/>
          <a:srcRect l="7633" t="2885" r="10881" b="193"/>
          <a:stretch>
            <a:fillRect/>
          </a:stretch>
        </p:blipFill>
        <p:spPr>
          <a:xfrm>
            <a:off x="179512" y="2132856"/>
            <a:ext cx="2232248" cy="213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79712" y="1412776"/>
            <a:ext cx="6840760" cy="4032448"/>
          </a:xfrm>
        </p:spPr>
        <p:txBody>
          <a:bodyPr anchor="t">
            <a:noAutofit/>
          </a:bodyPr>
          <a:lstStyle/>
          <a:p>
            <a:pPr indent="541338" algn="just">
              <a:buClrTx/>
            </a:pPr>
            <a:r>
              <a:rPr lang="ru-RU" sz="2000" b="1" u="sng" dirty="0"/>
              <a:t>Проблема:</a:t>
            </a:r>
            <a:r>
              <a:rPr lang="ru-RU" sz="2000" b="1" dirty="0"/>
              <a:t> </a:t>
            </a:r>
            <a:r>
              <a:rPr lang="ru-RU" sz="2000" dirty="0"/>
              <a:t>пассивное участие ФОИВ и полномочных представителей Президента России в федеральных округах в реализации принципов социального партнерства в сфере регулирования трудовых отношений.</a:t>
            </a:r>
          </a:p>
          <a:p>
            <a:pPr indent="541338" algn="just">
              <a:buClrTx/>
            </a:pPr>
            <a:endParaRPr lang="ru-RU" sz="2000" dirty="0"/>
          </a:p>
          <a:p>
            <a:pPr indent="541338" algn="just">
              <a:buClrTx/>
            </a:pPr>
            <a:r>
              <a:rPr lang="ru-RU" sz="2000" b="1" u="sng" dirty="0"/>
              <a:t>Решение:</a:t>
            </a:r>
            <a:r>
              <a:rPr lang="ru-RU" sz="2000" b="1" dirty="0"/>
              <a:t> </a:t>
            </a:r>
            <a:r>
              <a:rPr lang="ru-RU" sz="2000" dirty="0"/>
              <a:t>дополнить положения о ФОИВ и полномочных представителей Президента России в федеральных округах в части установления полномочий по реализации принципов социального партнерства в сфере регулирования трудовых и иных непосредственно связанных с ними отношений.</a:t>
            </a:r>
          </a:p>
          <a:p>
            <a:pPr indent="541338" algn="just">
              <a:buClrTx/>
            </a:pPr>
            <a:endParaRPr lang="ru-RU" sz="1800" b="1" u="sng" dirty="0"/>
          </a:p>
          <a:p>
            <a:pPr indent="355600" algn="just">
              <a:buClrTx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0"/>
            <a:ext cx="9144000" cy="969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ru-RU" sz="1900" b="1" dirty="0">
                <a:cs typeface="Times New Roman" pitchFamily="18" charset="0"/>
              </a:rPr>
              <a:t>4. Дополнение положений о федеральных министерствах и полномочных представителей Президента России в федеральных округах по наделению их полномочиями по обеспечению реализации принципов социального партнерства</a:t>
            </a:r>
            <a:endParaRPr lang="ru-RU" sz="1900" b="1" dirty="0">
              <a:latin typeface="+mn-lt"/>
            </a:endParaRPr>
          </a:p>
        </p:txBody>
      </p:sp>
      <p:pic>
        <p:nvPicPr>
          <p:cNvPr id="6" name="Рисунок 5" descr="obshchestvennyy-so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23728" y="1700808"/>
            <a:ext cx="6696744" cy="3096344"/>
          </a:xfrm>
        </p:spPr>
        <p:txBody>
          <a:bodyPr anchor="t">
            <a:normAutofit/>
          </a:bodyPr>
          <a:lstStyle/>
          <a:p>
            <a:pPr indent="541338" algn="just">
              <a:buClrTx/>
            </a:pPr>
            <a:endParaRPr lang="ru-RU" sz="1800" b="1" u="sng" dirty="0"/>
          </a:p>
          <a:p>
            <a:pPr indent="541338" algn="just">
              <a:buClrTx/>
            </a:pPr>
            <a:r>
              <a:rPr lang="ru-RU" sz="2000" b="1" u="sng" dirty="0"/>
              <a:t>Проблема:</a:t>
            </a:r>
            <a:r>
              <a:rPr lang="ru-RU" sz="2000" b="1" dirty="0"/>
              <a:t> </a:t>
            </a:r>
            <a:r>
              <a:rPr lang="ru-RU" sz="2000" dirty="0"/>
              <a:t>отсутствие права трудящихся в нестандартных формах занятости на защиту профсоюзами и проведение коллективных переговоров.</a:t>
            </a:r>
          </a:p>
          <a:p>
            <a:pPr indent="541338" algn="just">
              <a:buClrTx/>
            </a:pPr>
            <a:endParaRPr lang="ru-RU" sz="2000" dirty="0"/>
          </a:p>
          <a:p>
            <a:pPr indent="541338" algn="just"/>
            <a:r>
              <a:rPr lang="ru-RU" sz="2000" b="1" u="sng" dirty="0"/>
              <a:t>Решение:</a:t>
            </a:r>
            <a:r>
              <a:rPr lang="ru-RU" sz="2000" dirty="0"/>
              <a:t> распространить  право на коллективные переговоры  трудящих независимо от форм занятости.</a:t>
            </a:r>
          </a:p>
          <a:p>
            <a:pPr indent="541338" algn="just">
              <a:buClrTx/>
            </a:pPr>
            <a:endParaRPr lang="ru-RU" sz="1800" b="1" u="sng" dirty="0"/>
          </a:p>
          <a:p>
            <a:pPr indent="355600" algn="just">
              <a:buClrTx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endParaRPr lang="ru-RU" sz="2200" b="1" dirty="0">
              <a:cs typeface="Times New Roman" pitchFamily="18" charset="0"/>
            </a:endParaRPr>
          </a:p>
          <a:p>
            <a:pPr algn="ctr"/>
            <a:r>
              <a:rPr lang="ru-RU" sz="2200" b="1" dirty="0">
                <a:cs typeface="Times New Roman" pitchFamily="18" charset="0"/>
              </a:rPr>
              <a:t>5. Распространение механизмов социального партнерства в сфере труда на всех трудящихся независимо от форм занятости</a:t>
            </a:r>
          </a:p>
        </p:txBody>
      </p:sp>
      <p:pic>
        <p:nvPicPr>
          <p:cNvPr id="6" name="Рисунок 5" descr="15ba81b4719fd1d4239ad4b9ba7ba7ae.png"/>
          <p:cNvPicPr>
            <a:picLocks noChangeAspect="1"/>
          </p:cNvPicPr>
          <p:nvPr/>
        </p:nvPicPr>
        <p:blipFill>
          <a:blip r:embed="rId3" cstate="print"/>
          <a:srcRect l="31703"/>
          <a:stretch>
            <a:fillRect/>
          </a:stretch>
        </p:blipFill>
        <p:spPr>
          <a:xfrm>
            <a:off x="0" y="2348880"/>
            <a:ext cx="209832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79712" y="1412776"/>
            <a:ext cx="6840760" cy="5184576"/>
          </a:xfrm>
        </p:spPr>
        <p:txBody>
          <a:bodyPr anchor="t">
            <a:noAutofit/>
          </a:bodyPr>
          <a:lstStyle/>
          <a:p>
            <a:pPr indent="541338" algn="just">
              <a:buClrTx/>
            </a:pPr>
            <a:r>
              <a:rPr lang="ru-RU" sz="1650" b="1" u="sng" dirty="0"/>
              <a:t>Проблема:</a:t>
            </a:r>
            <a:r>
              <a:rPr lang="ru-RU" sz="1650" b="1" dirty="0"/>
              <a:t> </a:t>
            </a:r>
            <a:r>
              <a:rPr lang="ru-RU" sz="1650" dirty="0"/>
              <a:t>невозможность проведения коллективных переговоров малочисленными профсоюзами.</a:t>
            </a:r>
          </a:p>
          <a:p>
            <a:pPr indent="541338" algn="just">
              <a:buClrTx/>
            </a:pPr>
            <a:r>
              <a:rPr lang="ru-RU" sz="1650" b="1" u="sng" dirty="0"/>
              <a:t>Решение</a:t>
            </a:r>
            <a:r>
              <a:rPr lang="ru-RU" sz="1650" dirty="0"/>
              <a:t>: внести изменения в статьи 31, 37 ТК РФ в части наделения профсоюзов правом на проведение коллективных переговоров и заключение коллективных договоров, в случае если первичная профсоюзная организация в единственном числе и объединяет менее половины работников организаций.</a:t>
            </a:r>
          </a:p>
          <a:p>
            <a:pPr indent="355600" algn="ctr">
              <a:buClrTx/>
            </a:pPr>
            <a:r>
              <a:rPr lang="ru-RU" sz="1650" b="1" dirty="0"/>
              <a:t>ИЛИ</a:t>
            </a:r>
          </a:p>
          <a:p>
            <a:pPr indent="541338" algn="just"/>
            <a:r>
              <a:rPr lang="ru-RU" sz="1650" b="1" u="sng" dirty="0"/>
              <a:t>Решение</a:t>
            </a:r>
            <a:r>
              <a:rPr lang="ru-RU" sz="1650" dirty="0"/>
              <a:t>: внести изменения в Федеральный закон от 12.01.1996 № 10-ФЗ «О профессиональных союзах, их правах и гарантиях деятельности» в части определения понятия «член профсоюза»:</a:t>
            </a:r>
          </a:p>
          <a:p>
            <a:pPr indent="541338" algn="just"/>
            <a:r>
              <a:rPr lang="ru-RU" sz="1650" dirty="0"/>
              <a:t>«член профсоюза – работник, трудящийся, в том числе физическое лицо, получающее доход от своего труда и не имеющее наемных работников, работающее на основе гражданско-правового договора, занимающееся индивидуальной предпринимательской, профессиональной или иной деятельностью, связанной с личным трудом, а также обучающееся в образовательной организации профессионального образования, временно не трудящийся, самозанятый, пенсионер, вступивший и состоящий на учете в профсоюзе».</a:t>
            </a:r>
          </a:p>
          <a:p>
            <a:pPr indent="355600" algn="just">
              <a:buClrTx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-434801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2600" b="1" dirty="0">
              <a:latin typeface="+mn-lt"/>
              <a:cs typeface="Times New Roman" pitchFamily="18" charset="0"/>
            </a:endParaRPr>
          </a:p>
          <a:p>
            <a:pPr algn="ctr"/>
            <a:r>
              <a:rPr lang="ru-RU" sz="2600" b="1" dirty="0">
                <a:cs typeface="Times New Roman" pitchFamily="18" charset="0"/>
              </a:rPr>
              <a:t>6. Установление приоритетного права профсоюзов на заключение коллективного договора в организации</a:t>
            </a:r>
          </a:p>
          <a:p>
            <a:pPr algn="ctr"/>
            <a:endParaRPr lang="ru-RU" sz="2600" b="1" dirty="0">
              <a:latin typeface="+mn-lt"/>
            </a:endParaRPr>
          </a:p>
        </p:txBody>
      </p:sp>
      <p:pic>
        <p:nvPicPr>
          <p:cNvPr id="10" name="Рисунок 9" descr="b9d5a2a3f7b9e9ccd4c24e91742b55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213183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oundtable.jpg"/>
          <p:cNvPicPr>
            <a:picLocks noChangeAspect="1"/>
          </p:cNvPicPr>
          <p:nvPr/>
        </p:nvPicPr>
        <p:blipFill>
          <a:blip r:embed="rId3" cstate="print"/>
          <a:srcRect l="5416" t="10308" r="4652" b="11344"/>
          <a:stretch>
            <a:fillRect/>
          </a:stretch>
        </p:blipFill>
        <p:spPr>
          <a:xfrm>
            <a:off x="107504" y="2564904"/>
            <a:ext cx="2483768" cy="137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483768" y="1700808"/>
            <a:ext cx="6336704" cy="4104456"/>
          </a:xfrm>
        </p:spPr>
        <p:txBody>
          <a:bodyPr anchor="t">
            <a:normAutofit/>
          </a:bodyPr>
          <a:lstStyle/>
          <a:p>
            <a:pPr indent="541338" algn="just">
              <a:buClrTx/>
            </a:pPr>
            <a:endParaRPr lang="ru-RU" sz="1800" b="1" u="sng" dirty="0"/>
          </a:p>
          <a:p>
            <a:pPr indent="541338" algn="just">
              <a:buClrTx/>
            </a:pPr>
            <a:r>
              <a:rPr lang="ru-RU" sz="2000" b="1" u="sng" dirty="0"/>
              <a:t>Проблема:</a:t>
            </a:r>
            <a:r>
              <a:rPr lang="ru-RU" sz="2000" dirty="0"/>
              <a:t> отсутствие представителей работников в заседаниях коллегиального органа управления организацией с правом совещательного голоса.</a:t>
            </a:r>
          </a:p>
          <a:p>
            <a:pPr indent="541338" algn="just">
              <a:buClrTx/>
            </a:pPr>
            <a:endParaRPr lang="ru-RU" sz="2000" dirty="0"/>
          </a:p>
          <a:p>
            <a:pPr indent="541338" algn="just"/>
            <a:r>
              <a:rPr lang="ru-RU" sz="2000" b="1" u="sng" dirty="0"/>
              <a:t>Решение:</a:t>
            </a:r>
            <a:r>
              <a:rPr lang="ru-RU" sz="2000" dirty="0"/>
              <a:t> обеспечить федеральными законами, учредительными и внутренними документами организации, коллективным договором, соглашениями участие представителей работников в заседаниях коллегиального органа управления организаций с правом совещательного голоса.</a:t>
            </a:r>
          </a:p>
          <a:p>
            <a:pPr indent="541338" algn="just"/>
            <a:endParaRPr lang="ru-RU" sz="1800" b="1" u="sng" dirty="0"/>
          </a:p>
          <a:p>
            <a:pPr indent="355600" algn="just">
              <a:buClrTx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endParaRPr lang="ru-RU" sz="2200" b="1" dirty="0">
              <a:cs typeface="Times New Roman" pitchFamily="18" charset="0"/>
            </a:endParaRPr>
          </a:p>
          <a:p>
            <a:pPr algn="ctr"/>
            <a:r>
              <a:rPr lang="ru-RU" sz="2200" b="1" dirty="0">
                <a:cs typeface="Times New Roman" pitchFamily="18" charset="0"/>
              </a:rPr>
              <a:t>7. Обеспечение участия представителей работников в заседаниях коллегиального органа управления организацией с правом совещательного голоса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699792" y="1700808"/>
            <a:ext cx="6120680" cy="4680520"/>
          </a:xfrm>
        </p:spPr>
        <p:txBody>
          <a:bodyPr anchor="t">
            <a:normAutofit/>
          </a:bodyPr>
          <a:lstStyle/>
          <a:p>
            <a:pPr indent="541338" algn="just">
              <a:buClrTx/>
            </a:pPr>
            <a:endParaRPr lang="ru-RU" sz="1800" b="1" u="sng" dirty="0"/>
          </a:p>
          <a:p>
            <a:pPr indent="541338" algn="just">
              <a:buClrTx/>
            </a:pPr>
            <a:r>
              <a:rPr lang="ru-RU" sz="2000" b="1" u="sng" dirty="0"/>
              <a:t>Проблема:</a:t>
            </a:r>
            <a:r>
              <a:rPr lang="ru-RU" sz="2000" b="1" dirty="0"/>
              <a:t> </a:t>
            </a:r>
            <a:r>
              <a:rPr lang="ru-RU" sz="2000" dirty="0"/>
              <a:t>установление работодателями тарифных ставок, окладов ниже МРОТ</a:t>
            </a:r>
          </a:p>
          <a:p>
            <a:pPr indent="541338" algn="just">
              <a:buClrTx/>
            </a:pPr>
            <a:endParaRPr lang="ru-RU" sz="2000" dirty="0"/>
          </a:p>
          <a:p>
            <a:pPr indent="541338" algn="just"/>
            <a:r>
              <a:rPr lang="ru-RU" sz="2000" b="1" u="sng" dirty="0"/>
              <a:t>Решение</a:t>
            </a:r>
            <a:r>
              <a:rPr lang="ru-RU" sz="2000" dirty="0"/>
              <a:t>: </a:t>
            </a:r>
          </a:p>
          <a:p>
            <a:pPr indent="541338" algn="just"/>
            <a:r>
              <a:rPr lang="ru-RU" sz="2000" dirty="0"/>
              <a:t>1. Внесение изменений в Трудовой кодекс РФ в части установления минимальных тарифных ставок, окладов (должностных окладов) не ниже МРОТ.</a:t>
            </a:r>
          </a:p>
          <a:p>
            <a:pPr indent="541338" algn="just"/>
            <a:r>
              <a:rPr lang="ru-RU" sz="2000" dirty="0"/>
              <a:t>2. Добиваться включения в коллективные договоры и соглашения положений об установлении минимальных тарифных ставок, окладов (должностных окладов) не ниже МРОТ.</a:t>
            </a:r>
          </a:p>
          <a:p>
            <a:pPr indent="541338" algn="just"/>
            <a:endParaRPr lang="ru-RU" sz="1800" b="1" u="sng" dirty="0"/>
          </a:p>
          <a:p>
            <a:pPr indent="355600" algn="just">
              <a:buClrTx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ru-RU" sz="2200" b="1" dirty="0">
                <a:cs typeface="Times New Roman" pitchFamily="18" charset="0"/>
              </a:rPr>
              <a:t>8. Установление тарифных ставок, окладов (должностных окладов) не ниже МРОТ (в соответствии с правовой позицией Конституционного Суда Российской Федерации) </a:t>
            </a:r>
          </a:p>
        </p:txBody>
      </p:sp>
      <p:sp>
        <p:nvSpPr>
          <p:cNvPr id="1026" name="AutoShape 2" descr="https://kbea.ru/uploads/posts/2017-05/1495705165_op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верховный-суд-иллюстрации-вектора-с-судьями-сидя-на-стульях-и-таблицах-170236919.jpg"/>
          <p:cNvPicPr>
            <a:picLocks noChangeAspect="1"/>
          </p:cNvPicPr>
          <p:nvPr/>
        </p:nvPicPr>
        <p:blipFill>
          <a:blip r:embed="rId3" cstate="print"/>
          <a:srcRect l="6294" t="10995" r="6294" b="12768"/>
          <a:stretch>
            <a:fillRect/>
          </a:stretch>
        </p:blipFill>
        <p:spPr>
          <a:xfrm>
            <a:off x="0" y="2420888"/>
            <a:ext cx="272625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771800" y="1412776"/>
            <a:ext cx="6120680" cy="4608512"/>
          </a:xfrm>
        </p:spPr>
        <p:txBody>
          <a:bodyPr anchor="t">
            <a:normAutofit/>
          </a:bodyPr>
          <a:lstStyle/>
          <a:p>
            <a:pPr indent="541338" algn="just">
              <a:buClrTx/>
            </a:pPr>
            <a:r>
              <a:rPr lang="ru-RU" sz="2000" b="1" u="sng" dirty="0"/>
              <a:t>Проблема</a:t>
            </a:r>
            <a:r>
              <a:rPr lang="ru-RU" sz="2000" dirty="0"/>
              <a:t>: утрата органов государственной власти функций и полномочий учредителя в связи с выступлением в силу Федерального закона от 27.12.2019 №485-ФЗ «О внесении изменений в федеральный закон «О государственных и муниципальных унитарных предприятиях».</a:t>
            </a:r>
          </a:p>
          <a:p>
            <a:pPr indent="541338" algn="just">
              <a:buClrTx/>
            </a:pPr>
            <a:endParaRPr lang="ru-RU" sz="2000" dirty="0"/>
          </a:p>
          <a:p>
            <a:pPr indent="541338" algn="just"/>
            <a:r>
              <a:rPr lang="ru-RU" sz="2000" b="1" u="sng" dirty="0"/>
              <a:t>Решение</a:t>
            </a:r>
            <a:r>
              <a:rPr lang="ru-RU" sz="2000" dirty="0"/>
              <a:t>: внести изменения в ТК РФ в части обязательного участия государственных органов в заключении соглашений, если более 50 % собственности в отрасли находится в государственной собственности. </a:t>
            </a:r>
          </a:p>
          <a:p>
            <a:pPr indent="541338" algn="just"/>
            <a:endParaRPr lang="ru-RU" sz="1800" b="1" u="sng" dirty="0"/>
          </a:p>
          <a:p>
            <a:pPr indent="355600" algn="just">
              <a:buClrTx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  <a:p>
            <a:pPr indent="355600" algn="just">
              <a:buClrTx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A6C-550A-4DDC-AA72-EBF45F4C638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63966-00E8-D844-BBFA-5B65E5BF5A7D}"/>
              </a:ext>
            </a:extLst>
          </p:cNvPr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endParaRPr lang="ru-RU" sz="2200" b="1" dirty="0">
              <a:cs typeface="Times New Roman" pitchFamily="18" charset="0"/>
            </a:endParaRPr>
          </a:p>
          <a:p>
            <a:pPr algn="ctr"/>
            <a:r>
              <a:rPr lang="ru-RU" sz="2200" b="1" dirty="0">
                <a:cs typeface="Times New Roman" pitchFamily="18" charset="0"/>
              </a:rPr>
              <a:t>9. Расширение представительности сторон при заключении отраслевых соглашений</a:t>
            </a:r>
          </a:p>
        </p:txBody>
      </p:sp>
      <p:sp>
        <p:nvSpPr>
          <p:cNvPr id="1026" name="AutoShape 2" descr="https://kbea.ru/uploads/posts/2017-05/1495705165_opk.jpg"/>
          <p:cNvSpPr>
            <a:spLocks noChangeAspect="1" noChangeArrowheads="1"/>
          </p:cNvSpPr>
          <p:nvPr/>
        </p:nvSpPr>
        <p:spPr bwMode="auto">
          <a:xfrm>
            <a:off x="179512" y="-15240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fba895e226e356a90ac739f8b1b3b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2627783" cy="160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-0.jpg"/>
          <p:cNvPicPr>
            <a:picLocks noChangeAspect="1"/>
          </p:cNvPicPr>
          <p:nvPr/>
        </p:nvPicPr>
        <p:blipFill>
          <a:blip r:embed="rId3" cstate="print"/>
          <a:srcRect l="29236" r="31543" b="610"/>
          <a:stretch>
            <a:fillRect/>
          </a:stretch>
        </p:blipFill>
        <p:spPr>
          <a:xfrm>
            <a:off x="0" y="1916832"/>
            <a:ext cx="2051720" cy="29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1414329"/>
            <a:ext cx="7020272" cy="5443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tabLst>
                <a:tab pos="809625" algn="l"/>
              </a:tabLst>
            </a:pPr>
            <a:r>
              <a:rPr lang="ru-RU" sz="2000" b="1" dirty="0"/>
              <a:t>Конституция Российской Федерации:</a:t>
            </a:r>
          </a:p>
          <a:p>
            <a:pPr indent="457200" algn="just">
              <a:tabLst>
                <a:tab pos="809625" algn="l"/>
              </a:tabLst>
            </a:pPr>
            <a:r>
              <a:rPr lang="ru-RU" sz="2000" b="1" dirty="0"/>
              <a:t>Статья 75.1: </a:t>
            </a:r>
          </a:p>
          <a:p>
            <a:pPr indent="457200" algn="just">
              <a:tabLst>
                <a:tab pos="809625" algn="l"/>
              </a:tabLst>
            </a:pPr>
            <a:r>
              <a:rPr lang="ru-RU" sz="2000" dirty="0"/>
              <a:t>«В Российской Федерации создаются условия для устойчивого экономического роста страны и повышения благосостояния граждан, для взаимного доверия государства и общества, гарантируются защита достоинства граждан и уважение человека труда, обеспечиваются сбалансированность прав и обязанностей гражданина, </a:t>
            </a:r>
            <a:r>
              <a:rPr lang="ru-RU" sz="2000" b="1" dirty="0"/>
              <a:t>социальное партнерство</a:t>
            </a:r>
            <a:r>
              <a:rPr lang="ru-RU" sz="2000" dirty="0"/>
              <a:t>, экономическая, политическая и социальная солидарность.»</a:t>
            </a:r>
          </a:p>
          <a:p>
            <a:pPr indent="457200" algn="just">
              <a:tabLst>
                <a:tab pos="809625" algn="l"/>
              </a:tabLst>
            </a:pPr>
            <a:endParaRPr lang="ru-RU" sz="2000" dirty="0"/>
          </a:p>
          <a:p>
            <a:pPr indent="457200" algn="just">
              <a:tabLst>
                <a:tab pos="809625" algn="l"/>
              </a:tabLst>
            </a:pPr>
            <a:r>
              <a:rPr lang="ru-RU" sz="2000" b="1" dirty="0"/>
              <a:t>Статья 114: </a:t>
            </a:r>
          </a:p>
          <a:p>
            <a:pPr indent="457200" algn="just">
              <a:tabLst>
                <a:tab pos="809625" algn="l"/>
              </a:tabLst>
            </a:pPr>
            <a:r>
              <a:rPr lang="ru-RU" sz="2000" dirty="0"/>
              <a:t>«1. </a:t>
            </a:r>
            <a:r>
              <a:rPr lang="ru-RU" sz="2000" b="1" dirty="0"/>
              <a:t>Правительство</a:t>
            </a:r>
            <a:r>
              <a:rPr lang="ru-RU" sz="2000" dirty="0"/>
              <a:t> Российской Федерации:</a:t>
            </a:r>
          </a:p>
          <a:p>
            <a:pPr indent="457200" algn="just">
              <a:tabLst>
                <a:tab pos="809625" algn="l"/>
              </a:tabLst>
            </a:pPr>
            <a:r>
              <a:rPr lang="ru-RU" sz="2000" dirty="0"/>
              <a:t>…</a:t>
            </a:r>
          </a:p>
          <a:p>
            <a:pPr indent="457200" algn="just">
              <a:tabLst>
                <a:tab pos="809625" algn="l"/>
              </a:tabLst>
            </a:pPr>
            <a:r>
              <a:rPr lang="ru-RU" sz="2000" dirty="0"/>
              <a:t>е.4) </a:t>
            </a:r>
            <a:r>
              <a:rPr lang="ru-RU" sz="2000" b="1" dirty="0"/>
              <a:t>обеспечивает реализацию принципов социального партнерства </a:t>
            </a:r>
            <a:r>
              <a:rPr lang="ru-RU" sz="2000" dirty="0"/>
              <a:t>в сфере регулирования трудовых и иных непосредственно связанных с ними отношений»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Социальное партнёрство — конституционная гарантия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B71A7-FE78-4406-88CC-B48783E1137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00808"/>
            <a:ext cx="9144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tabLst>
                <a:tab pos="809625" algn="l"/>
              </a:tabLst>
            </a:pPr>
            <a:r>
              <a:rPr lang="ru-RU" sz="1600" dirty="0"/>
              <a:t>Постановление Правительства РФ от 01.06.2004 № 260 «О Регламенте Правительства Российской Федерации и Положении об Аппарате Правительства Российской Федерации»:</a:t>
            </a:r>
          </a:p>
          <a:p>
            <a:pPr indent="457200" algn="just">
              <a:tabLst>
                <a:tab pos="809625" algn="l"/>
              </a:tabLst>
            </a:pPr>
            <a:endParaRPr lang="ru-RU" sz="1600" dirty="0"/>
          </a:p>
          <a:p>
            <a:pPr indent="457200" algn="just">
              <a:tabLst>
                <a:tab pos="809625" algn="l"/>
              </a:tabLst>
            </a:pPr>
            <a:r>
              <a:rPr lang="ru-RU" sz="1600" b="1" dirty="0"/>
              <a:t>«</a:t>
            </a:r>
            <a:r>
              <a:rPr lang="ru-RU" sz="1600" dirty="0"/>
              <a:t>31. </a:t>
            </a:r>
            <a:r>
              <a:rPr lang="ru-RU" sz="1600" b="1" dirty="0"/>
              <a:t>На заседания Правительства приглашаются </a:t>
            </a:r>
            <a:r>
              <a:rPr lang="ru-RU" sz="1600" dirty="0"/>
              <a:t>руководители иных федеральных органов исполнительной власти, руководство деятельностью которых осуществляет Президент Российской Федерации или Правительство, а также руководители иных органов и других организаций, </a:t>
            </a:r>
            <a:r>
              <a:rPr lang="ru-RU" sz="1600" b="1" dirty="0"/>
              <a:t>имеющие непосредственное отношение к рассматриваемому вопросу, </a:t>
            </a:r>
            <a:r>
              <a:rPr lang="ru-RU" sz="1600" b="1" u="sng" dirty="0"/>
              <a:t>координаторы сторон </a:t>
            </a:r>
            <a:r>
              <a:rPr lang="ru-RU" sz="1600" b="1" dirty="0"/>
              <a:t>Российской трехсторонней комиссии по регулированию социально-трудовых отношений, представляющие общероссийские объединения профессиональных союзов и общероссийские объединения работодателей, если рассматриваемые вопросы затрагивают социально-трудовые отношения и связанные с ними экономические отношения</a:t>
            </a:r>
            <a:r>
              <a:rPr lang="ru-RU" sz="1600" dirty="0"/>
              <a:t>. Состав лиц, приглашаемых на заседание Правительства, определяется Заместителем Председателя Правительства - Руководителем Аппарата Правительства по предложениям органов и организаций, ответственных за подготовку рассматриваемых вопросов, а также координатора Российской трехсторонней комиссии по регулированию социально-трудовых отношений при рассмотрении соответствующих вопросов.</a:t>
            </a:r>
          </a:p>
          <a:p>
            <a:pPr indent="457200" algn="just">
              <a:tabLst>
                <a:tab pos="809625" algn="l"/>
              </a:tabLst>
            </a:pPr>
            <a:endParaRPr lang="ru-RU" sz="1600" dirty="0"/>
          </a:p>
          <a:p>
            <a:pPr indent="457200" algn="just">
              <a:tabLst>
                <a:tab pos="809625" algn="l"/>
              </a:tabLst>
            </a:pPr>
            <a:r>
              <a:rPr lang="ru-RU" sz="1600" b="1" dirty="0"/>
              <a:t>60(5). Проекты актов в области регулирования социально-трудовых отношений и связанных с ними экономических отношений до внесения в Правительство направляются в Российскую трехстороннюю комиссию по регулированию социально-трудовых отношений»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907704" y="836712"/>
            <a:ext cx="72362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Нормативные правовые акты, регулирующие работу РТК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B71A7-FE78-4406-88CC-B48783E1137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Рисунок 7" descr="go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1512168" cy="10519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2348880"/>
            <a:ext cx="87849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tabLst>
                <a:tab pos="809625" algn="l"/>
              </a:tabLst>
            </a:pPr>
            <a:r>
              <a:rPr lang="ru-RU" sz="2000" dirty="0"/>
              <a:t>Постановление ГД ФС РФ от 22.01.1998 № 2134-II ГД «О Регламенте Государственной Думы Федерального Собрания Российской Федерации»</a:t>
            </a:r>
          </a:p>
          <a:p>
            <a:pPr indent="457200" algn="just">
              <a:tabLst>
                <a:tab pos="809625" algn="l"/>
              </a:tabLst>
            </a:pPr>
            <a:endParaRPr lang="ru-RU" sz="2000" b="1" dirty="0"/>
          </a:p>
          <a:p>
            <a:pPr indent="457200" algn="just">
              <a:tabLst>
                <a:tab pos="809625" algn="l"/>
              </a:tabLst>
            </a:pPr>
            <a:r>
              <a:rPr lang="ru-RU" sz="2000" b="1" dirty="0"/>
              <a:t>«Статья 108:</a:t>
            </a:r>
          </a:p>
          <a:p>
            <a:pPr indent="457200" algn="just">
              <a:tabLst>
                <a:tab pos="809625" algn="l"/>
              </a:tabLst>
            </a:pPr>
            <a:r>
              <a:rPr lang="ru-RU" sz="2000" b="1" dirty="0"/>
              <a:t>…</a:t>
            </a:r>
          </a:p>
          <a:p>
            <a:pPr indent="457200" algn="just">
              <a:tabLst>
                <a:tab pos="809625" algn="l"/>
              </a:tabLst>
            </a:pPr>
            <a:r>
              <a:rPr lang="ru-RU" sz="2000" dirty="0"/>
              <a:t>1.3. Если, по мнению профильного комитета, </a:t>
            </a:r>
            <a:r>
              <a:rPr lang="ru-RU" sz="2000" b="1" dirty="0"/>
              <a:t>проект федерального закона в сфере труда</a:t>
            </a:r>
            <a:r>
              <a:rPr lang="ru-RU" sz="2000" dirty="0"/>
              <a:t> соответствует требованиям статьи 104 Конституции Российской Федерации и статьи 105 настоящего Регламента, Совет Государственной Думы </a:t>
            </a:r>
            <a:r>
              <a:rPr lang="ru-RU" sz="2000" b="1" dirty="0"/>
              <a:t>принимает решение о направлении </a:t>
            </a:r>
            <a:r>
              <a:rPr lang="ru-RU" sz="2000" dirty="0"/>
              <a:t>такого законопроекта и материалов к нему </a:t>
            </a:r>
            <a:r>
              <a:rPr lang="ru-RU" sz="2000" b="1" dirty="0"/>
              <a:t>в Российскую трехстороннюю комиссию по регулированию социально-трудовых отношений</a:t>
            </a:r>
            <a:r>
              <a:rPr lang="ru-RU" sz="2000" dirty="0"/>
              <a:t>».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596336" cy="108012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/>
              <a:t>Нормативные правовые акты, регулирующие работу РТК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B71A7-FE78-4406-88CC-B48783E1137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 descr="836b874e4553b71345a290b13d262a06.jpg"/>
          <p:cNvPicPr>
            <a:picLocks noChangeAspect="1"/>
          </p:cNvPicPr>
          <p:nvPr/>
        </p:nvPicPr>
        <p:blipFill>
          <a:blip r:embed="rId3" cstate="print"/>
          <a:srcRect l="8574" t="11111" r="5682" b="11111"/>
          <a:stretch>
            <a:fillRect/>
          </a:stretch>
        </p:blipFill>
        <p:spPr>
          <a:xfrm>
            <a:off x="179512" y="1268760"/>
            <a:ext cx="144016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9" name="Text Box 3"/>
          <p:cNvSpPr txBox="1">
            <a:spLocks noChangeArrowheads="1"/>
          </p:cNvSpPr>
          <p:nvPr/>
        </p:nvSpPr>
        <p:spPr bwMode="auto">
          <a:xfrm>
            <a:off x="467544" y="1988840"/>
            <a:ext cx="8280920" cy="932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7" tIns="40819" rIns="81637" bIns="40819" anchor="ctr"/>
          <a:lstStyle/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  <a:cs typeface="+mn-cs"/>
              </a:rPr>
              <a:t>ГЕНЕРАЛЬНОЕ   СОГЛАШЕНИЕ   МЕЖДУ   ОБЩЕРОССИЙСКИМИ   ОБЪЕДИНЕНИЯМИ ПРОФСОЮЗОВ,  ОБЩЕРОССИЙСКИМИ   ОБЪЕДИНЕНИЯМИ    РАБОТОДАТЕЛЕЙ </a:t>
            </a:r>
          </a:p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  <a:cs typeface="+mn-cs"/>
              </a:rPr>
              <a:t>И   ПРАВИТЕЛЬСТВОМ    РОССИЙСКОЙ   ФЕДЕРАЦИИ НА 2021-2023 ГОДЫ</a:t>
            </a:r>
          </a:p>
        </p:txBody>
      </p:sp>
      <p:sp>
        <p:nvSpPr>
          <p:cNvPr id="5136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528" y="1196752"/>
            <a:ext cx="8820472" cy="504056"/>
          </a:xfrm>
        </p:spPr>
        <p:txBody>
          <a:bodyPr>
            <a:noAutofit/>
          </a:bodyPr>
          <a:lstStyle/>
          <a:p>
            <a:pPr algn="ctr"/>
            <a:r>
              <a:rPr lang="ru-RU" sz="1600" b="1" spc="450" dirty="0">
                <a:solidFill>
                  <a:srgbClr val="002060"/>
                </a:solidFill>
                <a:latin typeface="+mn-lt"/>
                <a:cs typeface="Arial" pitchFamily="34" charset="0"/>
              </a:rPr>
              <a:t>СИСТЕМА СОГЛАШЕНИЙ И КОЛЛЕКТИВНЫХ ДОГОВОРОВ</a:t>
            </a:r>
          </a:p>
        </p:txBody>
      </p:sp>
      <p:sp>
        <p:nvSpPr>
          <p:cNvPr id="5167" name="Text Box 37"/>
          <p:cNvSpPr txBox="1">
            <a:spLocks noChangeArrowheads="1"/>
          </p:cNvSpPr>
          <p:nvPr/>
        </p:nvSpPr>
        <p:spPr bwMode="auto">
          <a:xfrm>
            <a:off x="467544" y="3140968"/>
            <a:ext cx="8280920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1637" tIns="40819" rIns="81637" bIns="40819" anchor="ctr"/>
          <a:lstStyle/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  <a:cs typeface="+mn-cs"/>
              </a:rPr>
              <a:t>Межрегиональные соглашения между полномочным представителем Президента России в федеральном округе, Координационным Советом отделений РСПП федерального округа, Ассоциацией территориальных объединений организаций профсоюзов </a:t>
            </a:r>
            <a:r>
              <a:rPr lang="ru-RU" sz="1400" b="1" dirty="0">
                <a:latin typeface="Arial" charset="0"/>
              </a:rPr>
              <a:t>федерального округа  — 5</a:t>
            </a:r>
            <a:endParaRPr lang="ru-RU" sz="1400" b="1" dirty="0">
              <a:latin typeface="Arial" charset="0"/>
              <a:cs typeface="+mn-cs"/>
            </a:endParaRPr>
          </a:p>
        </p:txBody>
      </p:sp>
      <p:sp>
        <p:nvSpPr>
          <p:cNvPr id="5165" name="Text Box 40"/>
          <p:cNvSpPr txBox="1">
            <a:spLocks noChangeArrowheads="1"/>
          </p:cNvSpPr>
          <p:nvPr/>
        </p:nvSpPr>
        <p:spPr bwMode="auto">
          <a:xfrm>
            <a:off x="467544" y="4149080"/>
            <a:ext cx="3744416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7" tIns="40819" rIns="81637" bIns="40819" anchor="ctr"/>
          <a:lstStyle/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endParaRPr lang="ru-RU" sz="1400" b="1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  <a:cs typeface="+mn-cs"/>
              </a:rPr>
              <a:t>Федеральные   отраслевые (межотраслевые)   соглашения — 60</a:t>
            </a:r>
          </a:p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endParaRPr lang="ru-RU" sz="1275" b="1" dirty="0">
              <a:solidFill>
                <a:srgbClr val="BD341D"/>
              </a:solidFill>
              <a:latin typeface="Arial" charset="0"/>
              <a:cs typeface="+mn-cs"/>
            </a:endParaRPr>
          </a:p>
        </p:txBody>
      </p:sp>
      <p:sp>
        <p:nvSpPr>
          <p:cNvPr id="10366" name="TextBox 10365">
            <a:extLst>
              <a:ext uri="{FF2B5EF4-FFF2-40B4-BE49-F238E27FC236}">
                <a16:creationId xmlns:a16="http://schemas.microsoft.com/office/drawing/2014/main" id="{290EBBC7-AC79-487C-8752-C0FEFAD8E718}"/>
              </a:ext>
            </a:extLst>
          </p:cNvPr>
          <p:cNvSpPr txBox="1"/>
          <p:nvPr/>
        </p:nvSpPr>
        <p:spPr>
          <a:xfrm>
            <a:off x="4644008" y="4149080"/>
            <a:ext cx="4104456" cy="115965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1637" tIns="40819" rIns="81637" bIns="40819" rtlCol="0">
            <a:spAutoFit/>
          </a:bodyPr>
          <a:lstStyle/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  <a:cs typeface="+mn-cs"/>
              </a:rPr>
              <a:t>Региональное соглашение</a:t>
            </a:r>
          </a:p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  <a:cs typeface="+mn-cs"/>
              </a:rPr>
              <a:t>между объединением организаций профсоюзов, объединениями работодателей  и органами региональной власти — 83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101C06CB-1E04-4713-A720-F772A7E4A743}"/>
              </a:ext>
            </a:extLst>
          </p:cNvPr>
          <p:cNvSpPr/>
          <p:nvPr/>
        </p:nvSpPr>
        <p:spPr>
          <a:xfrm>
            <a:off x="467544" y="5301208"/>
            <a:ext cx="8248941" cy="6873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7" tIns="40819" rIns="81637" bIns="40819" anchor="ctr"/>
          <a:lstStyle/>
          <a:p>
            <a:pPr algn="ctr" defTabSz="816364">
              <a:tabLst>
                <a:tab pos="1953295" algn="l"/>
              </a:tabLst>
              <a:defRPr/>
            </a:pPr>
            <a:r>
              <a:rPr lang="ru-RU" sz="1400" b="1" spc="450" dirty="0">
                <a:solidFill>
                  <a:schemeClr val="tx1"/>
                </a:solidFill>
                <a:latin typeface="+mj-lt"/>
                <a:cs typeface="Arial" charset="0"/>
              </a:rPr>
              <a:t>КОЛЛЕКТИВНЫЕ    ДОГОВОРЫ—119 325 </a:t>
            </a: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3601" y="6499104"/>
            <a:ext cx="258153" cy="358027"/>
          </a:xfrm>
        </p:spPr>
        <p:txBody>
          <a:bodyPr/>
          <a:lstStyle/>
          <a:p>
            <a:pPr>
              <a:defRPr/>
            </a:pPr>
            <a:fld id="{F5D18DC8-D69B-4DD4-B705-BAB4D558220A}" type="slidenum">
              <a:rPr lang="ru-RU" sz="90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532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E92F7-4EE4-8815-AF59-1F4DC7BE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CD24642-ADB8-7AD0-C812-C084C4BB1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63274"/>
              </p:ext>
            </p:extLst>
          </p:nvPr>
        </p:nvGraphicFramePr>
        <p:xfrm>
          <a:off x="25896" y="2"/>
          <a:ext cx="9010600" cy="685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2650">
                  <a:extLst>
                    <a:ext uri="{9D8B030D-6E8A-4147-A177-3AD203B41FA5}">
                      <a16:colId xmlns:a16="http://schemas.microsoft.com/office/drawing/2014/main" val="625542587"/>
                    </a:ext>
                  </a:extLst>
                </a:gridCol>
                <a:gridCol w="2252650">
                  <a:extLst>
                    <a:ext uri="{9D8B030D-6E8A-4147-A177-3AD203B41FA5}">
                      <a16:colId xmlns:a16="http://schemas.microsoft.com/office/drawing/2014/main" val="565937149"/>
                    </a:ext>
                  </a:extLst>
                </a:gridCol>
                <a:gridCol w="2252650">
                  <a:extLst>
                    <a:ext uri="{9D8B030D-6E8A-4147-A177-3AD203B41FA5}">
                      <a16:colId xmlns:a16="http://schemas.microsoft.com/office/drawing/2014/main" val="2168761896"/>
                    </a:ext>
                  </a:extLst>
                </a:gridCol>
                <a:gridCol w="2252650">
                  <a:extLst>
                    <a:ext uri="{9D8B030D-6E8A-4147-A177-3AD203B41FA5}">
                      <a16:colId xmlns:a16="http://schemas.microsoft.com/office/drawing/2014/main" val="946870236"/>
                    </a:ext>
                  </a:extLst>
                </a:gridCol>
              </a:tblGrid>
              <a:tr h="219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Федеральный округ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Подписи сторон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115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Уральский федеральный округ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Полномочный представитель Президента Российской Федерации в Уральском федеральном округе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Координационного Совета отделений РСПП в Уральском федеральном округе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Ассоциации территориальных объединений организаций профсоюзов Уральского федерального округа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extLst>
                  <a:ext uri="{0D108BD9-81ED-4DB2-BD59-A6C34878D82A}">
                    <a16:rowId xmlns:a16="http://schemas.microsoft.com/office/drawing/2014/main" val="232018662"/>
                  </a:ext>
                </a:extLst>
              </a:tr>
              <a:tr h="1604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Южный федеральный округ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Ассоциации экономического взаимодействия субъектов Российской Федерации Южного федерального округа «Юг»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Сопредседатель Координационного совета Российского союза промышленников и предпринимателей Южного федерального округа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Ассоциации территориальных объединений организаций профсоюзов Южного федерального округа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extLst>
                  <a:ext uri="{0D108BD9-81ED-4DB2-BD59-A6C34878D82A}">
                    <a16:rowId xmlns:a16="http://schemas.microsoft.com/office/drawing/2014/main" val="245989766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Центральный федеральный округ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Главы всех регионов, входящих в федеральный округ, мэр г. Москва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Координационного Совета отделений РСПП в Центральном федеральном округе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Ассоциации территориальных объединений организаций профсоюзов Центрального федерального округа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extLst>
                  <a:ext uri="{0D108BD9-81ED-4DB2-BD59-A6C34878D82A}">
                    <a16:rowId xmlns:a16="http://schemas.microsoft.com/office/drawing/2014/main" val="455791067"/>
                  </a:ext>
                </a:extLst>
              </a:tr>
              <a:tr h="1373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Приволжский федеральный округ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Полномочный представитель Президента Российской Федерации в Приволжском федеральном округе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Координационного Совета отделений РСПП в Приволжском федеральном округе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Ассоциации территориальных объединений организаций профсоюзов Приволжского федерального округа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extLst>
                  <a:ext uri="{0D108BD9-81ED-4DB2-BD59-A6C34878D82A}">
                    <a16:rowId xmlns:a16="http://schemas.microsoft.com/office/drawing/2014/main" val="3385301577"/>
                  </a:ext>
                </a:extLst>
              </a:tr>
              <a:tr h="1373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Сибирский федеральный округ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Исполнительного комитета Межрегиональной Ассоциации «Сибирское соглашение»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Председатель Координационного Совета отделений РСПП в Сибирском федеральном округе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Председатель Ассоциации территориальных объединений организаций профсоюзов Сибирского федерального округа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2" marR="47812" marT="0" marB="0" anchor="ctr"/>
                </a:tc>
                <a:extLst>
                  <a:ext uri="{0D108BD9-81ED-4DB2-BD59-A6C34878D82A}">
                    <a16:rowId xmlns:a16="http://schemas.microsoft.com/office/drawing/2014/main" val="11625437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2308F36-8CA4-96B7-6FAF-F472A774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1" y="1954129"/>
            <a:ext cx="14360479" cy="6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1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31"/>
          <p:cNvSpPr>
            <a:spLocks noGrp="1" noChangeArrowheads="1"/>
          </p:cNvSpPr>
          <p:nvPr>
            <p:ph type="title"/>
          </p:nvPr>
        </p:nvSpPr>
        <p:spPr>
          <a:xfrm>
            <a:off x="179512" y="836712"/>
            <a:ext cx="8820472" cy="504056"/>
          </a:xfrm>
        </p:spPr>
        <p:txBody>
          <a:bodyPr>
            <a:noAutofit/>
          </a:bodyPr>
          <a:lstStyle/>
          <a:p>
            <a:pPr algn="ctr"/>
            <a:r>
              <a:rPr lang="ru-RU" sz="1800" b="1" spc="450" dirty="0">
                <a:solidFill>
                  <a:srgbClr val="002060"/>
                </a:solidFill>
                <a:latin typeface="+mn-lt"/>
                <a:cs typeface="Arial" pitchFamily="34" charset="0"/>
              </a:rPr>
              <a:t>СОГЛАШЕНИЯ НЕ ЗАКЛЮЧЕНЫ</a:t>
            </a:r>
            <a:r>
              <a:rPr lang="ru-RU" sz="1600" b="1" spc="450" dirty="0">
                <a:solidFill>
                  <a:srgbClr val="002060"/>
                </a:solidFill>
                <a:latin typeface="+mn-lt"/>
                <a:cs typeface="Arial" pitchFamily="34" charset="0"/>
              </a:rPr>
              <a:t>:</a:t>
            </a:r>
          </a:p>
        </p:txBody>
      </p:sp>
      <p:sp>
        <p:nvSpPr>
          <p:cNvPr id="5167" name="Text Box 37"/>
          <p:cNvSpPr txBox="1">
            <a:spLocks noChangeArrowheads="1"/>
          </p:cNvSpPr>
          <p:nvPr/>
        </p:nvSpPr>
        <p:spPr bwMode="auto">
          <a:xfrm>
            <a:off x="323528" y="1772816"/>
            <a:ext cx="8640960" cy="1224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1637" tIns="40819" rIns="81637" bIns="40819" anchor="ctr"/>
          <a:lstStyle/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600" b="1" dirty="0">
                <a:latin typeface="Arial" charset="0"/>
                <a:cs typeface="+mn-cs"/>
              </a:rPr>
              <a:t>МЕЖРЕГИОНАЛЬНЫЙ УРОВЕНЬ:</a:t>
            </a:r>
          </a:p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600" b="1" dirty="0">
                <a:latin typeface="Arial" charset="0"/>
              </a:rPr>
              <a:t>— Северо-Западный федеральный округ;</a:t>
            </a:r>
          </a:p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600" b="1" dirty="0">
                <a:latin typeface="Arial" charset="0"/>
              </a:rPr>
              <a:t>— Северо-Кавказкий федеральный округ;</a:t>
            </a:r>
          </a:p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600" b="1" dirty="0">
                <a:latin typeface="Arial" charset="0"/>
              </a:rPr>
              <a:t>— Дальневосточный федеральный округ </a:t>
            </a:r>
          </a:p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endParaRPr lang="ru-RU" sz="1400" b="1" dirty="0">
              <a:latin typeface="Arial" charset="0"/>
              <a:cs typeface="+mn-cs"/>
            </a:endParaRPr>
          </a:p>
        </p:txBody>
      </p:sp>
      <p:sp>
        <p:nvSpPr>
          <p:cNvPr id="5165" name="Text Box 40"/>
          <p:cNvSpPr txBox="1">
            <a:spLocks noChangeArrowheads="1"/>
          </p:cNvSpPr>
          <p:nvPr/>
        </p:nvSpPr>
        <p:spPr bwMode="auto">
          <a:xfrm>
            <a:off x="323528" y="3212976"/>
            <a:ext cx="8712968" cy="15841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1637" tIns="40819" rIns="81637" bIns="40819" anchor="ctr"/>
          <a:lstStyle/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endParaRPr lang="ru-RU" sz="1400" b="1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</a:rPr>
              <a:t>ОТРАСЛЕВОЙ УРОВЕНЬ:</a:t>
            </a:r>
          </a:p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</a:rPr>
              <a:t>— Общероссийский профсоюз работников организаций безопасности;</a:t>
            </a:r>
          </a:p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</a:rPr>
              <a:t>— Общероссийский профсоюз военнослужащих</a:t>
            </a:r>
          </a:p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</a:rPr>
              <a:t>— Российский профсоюз работников рыбного хозяйства</a:t>
            </a:r>
          </a:p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</a:rPr>
              <a:t>— Российский профсоюз работников инновационных и малых предприятий;</a:t>
            </a:r>
          </a:p>
          <a:p>
            <a:pPr indent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400" b="1" dirty="0">
                <a:latin typeface="Arial" charset="0"/>
              </a:rPr>
              <a:t>Российский профсоюз работников среднего и малого бизнеса</a:t>
            </a:r>
            <a:endParaRPr lang="ru-RU" sz="1400" b="1" dirty="0">
              <a:latin typeface="Arial" charset="0"/>
              <a:cs typeface="+mn-cs"/>
            </a:endParaRPr>
          </a:p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endParaRPr lang="ru-RU" sz="1275" b="1" dirty="0">
              <a:solidFill>
                <a:srgbClr val="BD341D"/>
              </a:solidFill>
              <a:latin typeface="Arial" charset="0"/>
              <a:cs typeface="+mn-cs"/>
            </a:endParaRPr>
          </a:p>
        </p:txBody>
      </p:sp>
      <p:sp>
        <p:nvSpPr>
          <p:cNvPr id="10366" name="TextBox 10365">
            <a:extLst>
              <a:ext uri="{FF2B5EF4-FFF2-40B4-BE49-F238E27FC236}">
                <a16:creationId xmlns:a16="http://schemas.microsoft.com/office/drawing/2014/main" id="{290EBBC7-AC79-487C-8752-C0FEFAD8E718}"/>
              </a:ext>
            </a:extLst>
          </p:cNvPr>
          <p:cNvSpPr txBox="1"/>
          <p:nvPr/>
        </p:nvSpPr>
        <p:spPr>
          <a:xfrm>
            <a:off x="323528" y="5085184"/>
            <a:ext cx="8712968" cy="12519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81637" tIns="40819" rIns="81637" bIns="40819" rtlCol="0">
            <a:spAutoFit/>
          </a:bodyPr>
          <a:lstStyle/>
          <a:p>
            <a:pPr marL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endParaRPr lang="ru-RU" sz="1400" b="1" dirty="0">
              <a:latin typeface="Arial" charset="0"/>
              <a:cs typeface="+mn-cs"/>
            </a:endParaRPr>
          </a:p>
          <a:p>
            <a:pPr marL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600" b="1" dirty="0">
                <a:latin typeface="Arial" charset="0"/>
                <a:cs typeface="+mn-cs"/>
              </a:rPr>
              <a:t>РЕГИОНАЛЬНЫЙ УРОВЕНЬ:</a:t>
            </a:r>
          </a:p>
          <a:p>
            <a:pPr marL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600" b="1" dirty="0">
                <a:latin typeface="Arial" charset="0"/>
                <a:cs typeface="+mn-cs"/>
              </a:rPr>
              <a:t>— Ненецкий автономный округ;</a:t>
            </a:r>
          </a:p>
          <a:p>
            <a:pPr marL="1617663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r>
              <a:rPr lang="ru-RU" sz="1600" b="1" dirty="0">
                <a:latin typeface="Arial" charset="0"/>
              </a:rPr>
              <a:t>— Чукотский автономный округ</a:t>
            </a:r>
            <a:endParaRPr lang="ru-RU" sz="1600" b="1" dirty="0">
              <a:latin typeface="Arial" charset="0"/>
              <a:cs typeface="+mn-cs"/>
            </a:endParaRPr>
          </a:p>
          <a:p>
            <a:pPr algn="ctr" defTabSz="816364">
              <a:tabLst>
                <a:tab pos="0" algn="l"/>
                <a:tab pos="399679" algn="l"/>
                <a:tab pos="800774" algn="l"/>
                <a:tab pos="1201869" algn="l"/>
                <a:tab pos="1602966" algn="l"/>
                <a:tab pos="2004061" algn="l"/>
                <a:tab pos="2405157" algn="l"/>
                <a:tab pos="2806252" algn="l"/>
                <a:tab pos="3207348" algn="l"/>
                <a:tab pos="3608443" algn="l"/>
                <a:tab pos="4009540" algn="l"/>
                <a:tab pos="4410635" algn="l"/>
                <a:tab pos="4811731" algn="l"/>
                <a:tab pos="5212826" algn="l"/>
                <a:tab pos="5613922" algn="l"/>
                <a:tab pos="6015018" algn="l"/>
                <a:tab pos="6416114" algn="l"/>
                <a:tab pos="6817209" algn="l"/>
                <a:tab pos="7218305" algn="l"/>
                <a:tab pos="7619400" algn="l"/>
                <a:tab pos="8020497" algn="l"/>
              </a:tabLst>
              <a:defRPr/>
            </a:pPr>
            <a:endParaRPr lang="ru-RU" sz="1400" b="1" dirty="0">
              <a:latin typeface="Arial" charset="0"/>
              <a:cs typeface="+mn-cs"/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3601" y="6499104"/>
            <a:ext cx="258153" cy="358027"/>
          </a:xfrm>
        </p:spPr>
        <p:txBody>
          <a:bodyPr/>
          <a:lstStyle/>
          <a:p>
            <a:pPr>
              <a:defRPr/>
            </a:pPr>
            <a:fld id="{F5D18DC8-D69B-4DD4-B705-BAB4D558220A}" type="slidenum">
              <a:rPr lang="ru-RU" sz="90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7" t="54249" r="80078" b="34350"/>
          <a:stretch>
            <a:fillRect/>
          </a:stretch>
        </p:blipFill>
        <p:spPr bwMode="auto">
          <a:xfrm>
            <a:off x="539552" y="2060848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51" t="53270" r="34694" b="37083"/>
          <a:stretch>
            <a:fillRect/>
          </a:stretch>
        </p:blipFill>
        <p:spPr bwMode="auto">
          <a:xfrm>
            <a:off x="467544" y="3573016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7" t="68280" r="80078" b="20319"/>
          <a:stretch>
            <a:fillRect/>
          </a:stretch>
        </p:blipFill>
        <p:spPr bwMode="auto">
          <a:xfrm>
            <a:off x="467544" y="5229200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053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086892"/>
              </p:ext>
            </p:extLst>
          </p:nvPr>
        </p:nvGraphicFramePr>
        <p:xfrm>
          <a:off x="467544" y="1700808"/>
          <a:ext cx="8495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000" b="1" dirty="0">
                <a:latin typeface="Cambria" panose="02040503050406030204" pitchFamily="18" charset="0"/>
              </a:rPr>
              <a:t>Количество действующих коллективных договоров, </a:t>
            </a:r>
            <a:r>
              <a:rPr lang="ru-RU" sz="3000" dirty="0">
                <a:latin typeface="Cambria" panose="02040503050406030204" pitchFamily="18" charset="0"/>
              </a:rPr>
              <a:t>тыс. ед.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atin typeface="Cambria" panose="02040503050406030204" pitchFamily="18" charset="0"/>
              </a:rPr>
              <a:t>Источник</a:t>
            </a:r>
            <a:r>
              <a:rPr lang="ru-RU" sz="1800" dirty="0">
                <a:latin typeface="Cambria" panose="02040503050406030204" pitchFamily="18" charset="0"/>
              </a:rPr>
              <a:t>: ФНПР, по данным общероссийских (межрегиональных) профсоюзов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5BB3-00DF-45E3-B2F8-349D0D269A1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</TotalTime>
  <Words>2493</Words>
  <Application>Microsoft Office PowerPoint</Application>
  <PresentationFormat>Экран (4:3)</PresentationFormat>
  <Paragraphs>346</Paragraphs>
  <Slides>26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Wingdings 2</vt:lpstr>
      <vt:lpstr>Поток</vt:lpstr>
      <vt:lpstr>2023  Год укрепления социального партнёрства</vt:lpstr>
      <vt:lpstr>УРОВНИ И ОРГАНЫ СОЦИАЛЬНОГО ПАРНЁРСТВА</vt:lpstr>
      <vt:lpstr>Социальное партнёрство — конституционная гарантия</vt:lpstr>
      <vt:lpstr>Нормативные правовые акты, регулирующие работу РТК </vt:lpstr>
      <vt:lpstr>Нормативные правовые акты, регулирующие работу РТК </vt:lpstr>
      <vt:lpstr>СИСТЕМА СОГЛАШЕНИЙ И КОЛЛЕКТИВНЫХ ДОГОВОРОВ</vt:lpstr>
      <vt:lpstr>Презентация PowerPoint</vt:lpstr>
      <vt:lpstr>СОГЛАШЕНИЯ НЕ ЗАКЛЮЧЕНЫ:</vt:lpstr>
      <vt:lpstr>Количество действующих коллективных договоров, тыс. ед.</vt:lpstr>
      <vt:lpstr>Численность работников, на которых распространяется действие соглашений и коллективных договоров </vt:lpstr>
      <vt:lpstr>Численность самозанятых, тыс. чел.</vt:lpstr>
      <vt:lpstr>Презентация PowerPoint</vt:lpstr>
      <vt:lpstr>Перечень субъектов Сибири , с установленным размером МЗП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партнёрство в сфере труда</dc:title>
  <dc:creator>S.N.Bakulina</dc:creator>
  <cp:lastModifiedBy>Пользователь</cp:lastModifiedBy>
  <cp:revision>306</cp:revision>
  <cp:lastPrinted>2022-12-27T06:31:11Z</cp:lastPrinted>
  <dcterms:created xsi:type="dcterms:W3CDTF">2021-04-26T06:17:58Z</dcterms:created>
  <dcterms:modified xsi:type="dcterms:W3CDTF">2023-09-18T10:07:10Z</dcterms:modified>
</cp:coreProperties>
</file>